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0" r:id="rId9"/>
    <p:sldId id="261" r:id="rId10"/>
    <p:sldId id="264" r:id="rId11"/>
    <p:sldId id="265" r:id="rId12"/>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 Irimia" initials="C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 mediu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06T14:06:57.911"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0A6DA292-03D6-4C8B-B7AC-A2FF1B4A8E21}" type="datetimeFigureOut">
              <a:rPr lang="ro-RO" smtClean="0"/>
              <a:t>11.02.2022</a:t>
            </a:fld>
            <a:endParaRPr lang="ro-RO"/>
          </a:p>
        </p:txBody>
      </p:sp>
      <p:sp>
        <p:nvSpPr>
          <p:cNvPr id="4" name="Substituent imagine diapozitiv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178286D9-54E3-4D1F-9EC6-4C9C1898724A}" type="slidenum">
              <a:rPr lang="ro-RO" smtClean="0"/>
              <a:t>‹#›</a:t>
            </a:fld>
            <a:endParaRPr lang="ro-RO"/>
          </a:p>
        </p:txBody>
      </p:sp>
    </p:spTree>
    <p:extLst>
      <p:ext uri="{BB962C8B-B14F-4D97-AF65-F5344CB8AC3E}">
        <p14:creationId xmlns:p14="http://schemas.microsoft.com/office/powerpoint/2010/main" val="377921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1</a:t>
            </a:fld>
            <a:endParaRPr lang="ro-RO"/>
          </a:p>
        </p:txBody>
      </p:sp>
    </p:spTree>
    <p:extLst>
      <p:ext uri="{BB962C8B-B14F-4D97-AF65-F5344CB8AC3E}">
        <p14:creationId xmlns:p14="http://schemas.microsoft.com/office/powerpoint/2010/main" val="157785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2</a:t>
            </a:fld>
            <a:endParaRPr lang="ro-RO"/>
          </a:p>
        </p:txBody>
      </p:sp>
    </p:spTree>
    <p:extLst>
      <p:ext uri="{BB962C8B-B14F-4D97-AF65-F5344CB8AC3E}">
        <p14:creationId xmlns:p14="http://schemas.microsoft.com/office/powerpoint/2010/main" val="355447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3</a:t>
            </a:fld>
            <a:endParaRPr lang="ro-RO"/>
          </a:p>
        </p:txBody>
      </p:sp>
    </p:spTree>
    <p:extLst>
      <p:ext uri="{BB962C8B-B14F-4D97-AF65-F5344CB8AC3E}">
        <p14:creationId xmlns:p14="http://schemas.microsoft.com/office/powerpoint/2010/main" val="1906302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4</a:t>
            </a:fld>
            <a:endParaRPr lang="ro-RO"/>
          </a:p>
        </p:txBody>
      </p:sp>
    </p:spTree>
    <p:extLst>
      <p:ext uri="{BB962C8B-B14F-4D97-AF65-F5344CB8AC3E}">
        <p14:creationId xmlns:p14="http://schemas.microsoft.com/office/powerpoint/2010/main" val="16283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5</a:t>
            </a:fld>
            <a:endParaRPr lang="ro-RO"/>
          </a:p>
        </p:txBody>
      </p:sp>
    </p:spTree>
    <p:extLst>
      <p:ext uri="{BB962C8B-B14F-4D97-AF65-F5344CB8AC3E}">
        <p14:creationId xmlns:p14="http://schemas.microsoft.com/office/powerpoint/2010/main" val="3132133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6</a:t>
            </a:fld>
            <a:endParaRPr lang="ro-RO"/>
          </a:p>
        </p:txBody>
      </p:sp>
    </p:spTree>
    <p:extLst>
      <p:ext uri="{BB962C8B-B14F-4D97-AF65-F5344CB8AC3E}">
        <p14:creationId xmlns:p14="http://schemas.microsoft.com/office/powerpoint/2010/main" val="3128200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7</a:t>
            </a:fld>
            <a:endParaRPr lang="ro-RO"/>
          </a:p>
        </p:txBody>
      </p:sp>
    </p:spTree>
    <p:extLst>
      <p:ext uri="{BB962C8B-B14F-4D97-AF65-F5344CB8AC3E}">
        <p14:creationId xmlns:p14="http://schemas.microsoft.com/office/powerpoint/2010/main" val="950526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78286D9-54E3-4D1F-9EC6-4C9C1898724A}" type="slidenum">
              <a:rPr lang="ro-RO" smtClean="0"/>
              <a:t>8</a:t>
            </a:fld>
            <a:endParaRPr lang="ro-RO"/>
          </a:p>
        </p:txBody>
      </p:sp>
    </p:spTree>
    <p:extLst>
      <p:ext uri="{BB962C8B-B14F-4D97-AF65-F5344CB8AC3E}">
        <p14:creationId xmlns:p14="http://schemas.microsoft.com/office/powerpoint/2010/main" val="95052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215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Date Placeholder 2"/>
          <p:cNvSpPr>
            <a:spLocks noGrp="1"/>
          </p:cNvSpPr>
          <p:nvPr>
            <p:ph type="dt" sz="half" idx="10"/>
          </p:nvPr>
        </p:nvSpPr>
        <p:spPr/>
        <p:txBody>
          <a:bodyPr/>
          <a:lstStyle/>
          <a:p>
            <a:fld id="{8E6A3BF2-1F25-4149-9B96-6F40CCC2A5EF}" type="datetimeFigureOut">
              <a:rPr lang="ro-RO" smtClean="0"/>
              <a:t>11.02.2022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79308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933148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31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36073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15189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o-RO"/>
              <a:t>Faceți clic pentru a edita stilul de titlu coordonator</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171229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642624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419554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371524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8E6A3BF2-1F25-4149-9B96-6F40CCC2A5EF}" type="datetimeFigureOut">
              <a:rPr lang="ro-RO" smtClean="0"/>
              <a:t>11.02.2022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12773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8E6A3BF2-1F25-4149-9B96-6F40CCC2A5EF}" type="datetimeFigureOut">
              <a:rPr lang="ro-RO" smtClean="0"/>
              <a:t>11.02.2022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201645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8E6A3BF2-1F25-4149-9B96-6F40CCC2A5EF}" type="datetimeFigureOut">
              <a:rPr lang="ro-RO" smtClean="0"/>
              <a:t>11.02.2022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66296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8E6A3BF2-1F25-4149-9B96-6F40CCC2A5EF}" type="datetimeFigureOut">
              <a:rPr lang="ro-RO" smtClean="0"/>
              <a:t>11.02.2022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244690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A3BF2-1F25-4149-9B96-6F40CCC2A5EF}" type="datetimeFigureOut">
              <a:rPr lang="ro-RO" smtClean="0"/>
              <a:t>11.02.2022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50547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8E6A3BF2-1F25-4149-9B96-6F40CCC2A5EF}" type="datetimeFigureOut">
              <a:rPr lang="ro-RO" smtClean="0"/>
              <a:t>11.02.2022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3896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o-RO"/>
              <a:t>Faceți clic pentru a edita stilul de titlu coordonator</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8E6A3BF2-1F25-4149-9B96-6F40CCC2A5EF}" type="datetimeFigureOut">
              <a:rPr lang="ro-RO" smtClean="0"/>
              <a:t>11.02.2022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E37605-4E2E-41EF-82AA-EFD55B6F9BFA}" type="slidenum">
              <a:rPr lang="ro-RO" smtClean="0"/>
              <a:t>‹#›</a:t>
            </a:fld>
            <a:endParaRPr lang="ro-RO"/>
          </a:p>
        </p:txBody>
      </p:sp>
    </p:spTree>
    <p:extLst>
      <p:ext uri="{BB962C8B-B14F-4D97-AF65-F5344CB8AC3E}">
        <p14:creationId xmlns:p14="http://schemas.microsoft.com/office/powerpoint/2010/main" val="175264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E6A3BF2-1F25-4149-9B96-6F40CCC2A5EF}" type="datetimeFigureOut">
              <a:rPr lang="ro-RO" smtClean="0"/>
              <a:t>11.02.2022</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EE37605-4E2E-41EF-82AA-EFD55B6F9BFA}" type="slidenum">
              <a:rPr lang="ro-RO" smtClean="0"/>
              <a:t>‹#›</a:t>
            </a:fld>
            <a:endParaRPr lang="ro-RO"/>
          </a:p>
        </p:txBody>
      </p:sp>
    </p:spTree>
    <p:extLst>
      <p:ext uri="{BB962C8B-B14F-4D97-AF65-F5344CB8AC3E}">
        <p14:creationId xmlns:p14="http://schemas.microsoft.com/office/powerpoint/2010/main" val="34151450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88777" y="541539"/>
            <a:ext cx="8876173" cy="6213824"/>
          </a:xfrm>
        </p:spPr>
        <p:txBody>
          <a:bodyPr>
            <a:noAutofit/>
          </a:bodyPr>
          <a:lstStyle/>
          <a:p>
            <a:pPr marL="171450" lvl="0" indent="-171450" algn="ctr">
              <a:lnSpc>
                <a:spcPct val="107000"/>
              </a:lnSpc>
              <a:buFont typeface="Wingdings" panose="05000000000000000000" pitchFamily="2" charset="2"/>
              <a:buChar char="v"/>
            </a:pPr>
            <a:br>
              <a:rPr lang="ro-RO" sz="1050" b="1" dirty="0">
                <a:solidFill>
                  <a:schemeClr val="bg1"/>
                </a:solidFill>
                <a:latin typeface="Times New Roman" panose="02020603050405020304" pitchFamily="18" charset="0"/>
                <a:cs typeface="Times New Roman" panose="02020603050405020304" pitchFamily="18" charset="0"/>
              </a:rPr>
            </a:br>
            <a:br>
              <a:rPr lang="ro-RO" sz="1050" b="1" dirty="0">
                <a:solidFill>
                  <a:schemeClr val="bg1"/>
                </a:solidFill>
                <a:latin typeface="Times New Roman" panose="02020603050405020304" pitchFamily="18" charset="0"/>
                <a:cs typeface="Times New Roman" panose="02020603050405020304" pitchFamily="18" charset="0"/>
              </a:rPr>
            </a:br>
            <a:br>
              <a:rPr lang="ro-RO" sz="1050" b="1" dirty="0">
                <a:solidFill>
                  <a:schemeClr val="bg1"/>
                </a:solidFill>
                <a:latin typeface="Times New Roman" panose="02020603050405020304" pitchFamily="18" charset="0"/>
                <a:cs typeface="Times New Roman" panose="02020603050405020304" pitchFamily="18" charset="0"/>
              </a:rPr>
            </a:br>
            <a:r>
              <a:rPr lang="ro-RO" sz="1050" b="1" dirty="0">
                <a:solidFill>
                  <a:schemeClr val="bg1"/>
                </a:solidFill>
                <a:latin typeface="Times New Roman" panose="02020603050405020304" pitchFamily="18" charset="0"/>
                <a:cs typeface="Times New Roman" panose="02020603050405020304" pitchFamily="18" charset="0"/>
              </a:rPr>
              <a:t>   </a:t>
            </a:r>
            <a:br>
              <a:rPr lang="ro-RO" sz="1050" b="1" dirty="0">
                <a:solidFill>
                  <a:schemeClr val="bg1"/>
                </a:solidFill>
                <a:latin typeface="Times New Roman" panose="02020603050405020304" pitchFamily="18" charset="0"/>
                <a:cs typeface="Times New Roman" panose="02020603050405020304" pitchFamily="18" charset="0"/>
              </a:rPr>
            </a:br>
            <a:br>
              <a:rPr lang="ro-RO" sz="1050" b="1" dirty="0">
                <a:solidFill>
                  <a:schemeClr val="bg1"/>
                </a:solidFill>
                <a:latin typeface="Times New Roman" panose="02020603050405020304" pitchFamily="18" charset="0"/>
                <a:cs typeface="Times New Roman" panose="02020603050405020304" pitchFamily="18" charset="0"/>
              </a:rPr>
            </a:br>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br>
              <a:rPr lang="ro-RO" sz="1050" b="1" dirty="0">
                <a:solidFill>
                  <a:schemeClr val="bg1"/>
                </a:solidFill>
                <a:latin typeface="Times New Roman" panose="02020603050405020304" pitchFamily="18" charset="0"/>
                <a:cs typeface="Times New Roman" panose="02020603050405020304" pitchFamily="18" charset="0"/>
              </a:rPr>
            </a:br>
            <a:r>
              <a:rPr lang="ro-RO" sz="1800" b="1" u="sng" dirty="0">
                <a:latin typeface="Times New Roman" panose="02020603050405020304" pitchFamily="18" charset="0"/>
                <a:cs typeface="Times New Roman" panose="02020603050405020304" pitchFamily="18" charset="0"/>
              </a:rPr>
              <a:t>PROIECTE MAJORE </a:t>
            </a:r>
            <a:br>
              <a:rPr lang="ro-RO" sz="1800" b="1" u="sng" dirty="0">
                <a:latin typeface="Times New Roman" panose="02020603050405020304" pitchFamily="18" charset="0"/>
                <a:cs typeface="Times New Roman" panose="02020603050405020304" pitchFamily="18" charset="0"/>
              </a:rPr>
            </a:br>
            <a:r>
              <a:rPr lang="ro-RO" sz="1800" b="1" dirty="0">
                <a:latin typeface="Times New Roman" panose="02020603050405020304" pitchFamily="18" charset="0"/>
                <a:cs typeface="Times New Roman" panose="02020603050405020304" pitchFamily="18" charset="0"/>
              </a:rPr>
              <a:t>- ANUL 2022 - </a:t>
            </a:r>
            <a:br>
              <a:rPr lang="ro-RO" sz="1050" b="1" dirty="0">
                <a:solidFill>
                  <a:schemeClr val="bg1"/>
                </a:solidFill>
                <a:latin typeface="Times New Roman" panose="02020603050405020304" pitchFamily="18" charset="0"/>
                <a:cs typeface="Times New Roman" panose="02020603050405020304" pitchFamily="18" charset="0"/>
              </a:rPr>
            </a:br>
            <a:r>
              <a:rPr lang="ro-RO" sz="1800" b="1" dirty="0"/>
              <a:t> </a:t>
            </a:r>
            <a:br>
              <a:rPr lang="ro-RO" sz="1800" dirty="0"/>
            </a:br>
            <a:r>
              <a:rPr lang="ro-RO" sz="1800" b="1" dirty="0">
                <a:latin typeface="Times New Roman" panose="02020603050405020304" pitchFamily="18" charset="0"/>
                <a:cs typeface="Times New Roman" panose="02020603050405020304" pitchFamily="18" charset="0"/>
              </a:rPr>
              <a:t>Noul spital județean </a:t>
            </a:r>
            <a:r>
              <a:rPr lang="ro-RO" sz="1800" dirty="0"/>
              <a:t>(</a:t>
            </a:r>
            <a:r>
              <a:rPr lang="ro-RO" sz="1800" dirty="0">
                <a:effectLst/>
                <a:latin typeface="Times New Roman" panose="02020603050405020304" pitchFamily="18" charset="0"/>
                <a:ea typeface="Calibri" panose="020F0502020204030204" pitchFamily="34" charset="0"/>
              </a:rPr>
              <a:t>propus pentru finanțare în cadrul PNRR, în următoarele zile vor fi scoase la licitație serviciile de proiectare</a:t>
            </a:r>
            <a:r>
              <a:rPr lang="ro-RO" sz="1800" dirty="0"/>
              <a:t>) </a:t>
            </a:r>
            <a:br>
              <a:rPr lang="ro-RO" sz="1800" dirty="0"/>
            </a:br>
            <a:r>
              <a:rPr lang="ro-RO" sz="1800" dirty="0"/>
              <a:t>	</a:t>
            </a:r>
            <a:br>
              <a:rPr lang="ro-RO" sz="1800" dirty="0"/>
            </a:br>
            <a:r>
              <a:rPr lang="ro-RO" sz="1800" b="1" dirty="0">
                <a:latin typeface="Times New Roman" panose="02020603050405020304" pitchFamily="18" charset="0"/>
                <a:cs typeface="Times New Roman" panose="02020603050405020304" pitchFamily="18" charset="0"/>
              </a:rPr>
              <a:t>Parcul industrial de la Garoafa </a:t>
            </a:r>
            <a:r>
              <a:rPr lang="ro-RO" sz="1800" dirty="0"/>
              <a:t>(</a:t>
            </a:r>
            <a:r>
              <a:rPr lang="ro-RO" sz="1800" dirty="0">
                <a:latin typeface="Times New Roman" panose="02020603050405020304" pitchFamily="18" charset="0"/>
                <a:cs typeface="Times New Roman" panose="02020603050405020304" pitchFamily="18" charset="0"/>
              </a:rPr>
              <a:t>Au fost scoase la licitație serviciile de proiectare pentru elaborare PUZ și studiu de fezabilitate</a:t>
            </a:r>
            <a:r>
              <a:rPr lang="ro-RO" sz="1800" dirty="0"/>
              <a:t>)</a:t>
            </a:r>
            <a:br>
              <a:rPr lang="ro-RO" sz="1800" dirty="0"/>
            </a:br>
            <a:br>
              <a:rPr lang="ro-RO" sz="1800" dirty="0"/>
            </a:br>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Rețea inteligentă de iluminat public pe drumurile județene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(licitația pentru serviciile de proiectare Este în desfășurare, în etapa de evaluare a ofertelor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Reabilitarea Stațiunii Soveja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 fost aprobat Studiul de Fezabilitate)</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br>
              <a:rPr lang="ro-RO" sz="1400" dirty="0"/>
            </a:br>
            <a:br>
              <a:rPr lang="ro-RO" sz="1400" dirty="0"/>
            </a:br>
            <a:r>
              <a:rPr lang="ro-RO" sz="1400" dirty="0"/>
              <a:t>         </a:t>
            </a:r>
            <a:br>
              <a:rPr lang="ro-RO" sz="1400" dirty="0"/>
            </a:br>
            <a:r>
              <a:rPr lang="ro-RO" sz="1400" dirty="0"/>
              <a:t>                                                     </a:t>
            </a:r>
            <a:endParaRPr lang="ro-RO" sz="900" dirty="0"/>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421" y="3669003"/>
            <a:ext cx="2626690" cy="3086360"/>
          </a:xfrm>
          <a:prstGeom prst="rect">
            <a:avLst/>
          </a:prstGeom>
        </p:spPr>
      </p:pic>
    </p:spTree>
    <p:extLst>
      <p:ext uri="{BB962C8B-B14F-4D97-AF65-F5344CB8AC3E}">
        <p14:creationId xmlns:p14="http://schemas.microsoft.com/office/powerpoint/2010/main" val="120342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674703" y="-1"/>
            <a:ext cx="10164931" cy="5619566"/>
          </a:xfrm>
        </p:spPr>
        <p:txBody>
          <a:bodyPr>
            <a:normAutofit fontScale="90000"/>
          </a:bodyPr>
          <a:lstStyle/>
          <a:p>
            <a:pPr algn="ct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r>
              <a:rPr lang="ro-RO" sz="4400" b="1" dirty="0">
                <a:solidFill>
                  <a:schemeClr val="bg1"/>
                </a:solidFill>
                <a:latin typeface="Times New Roman" panose="02020603050405020304" pitchFamily="18" charset="0"/>
                <a:cs typeface="Times New Roman" panose="02020603050405020304" pitchFamily="18" charset="0"/>
              </a:rPr>
              <a:t>            </a:t>
            </a:r>
            <a:r>
              <a:rPr lang="ro-RO" sz="4400" b="1" dirty="0">
                <a:solidFill>
                  <a:schemeClr val="bg2"/>
                </a:solidFill>
                <a:latin typeface="Times New Roman" panose="02020603050405020304" pitchFamily="18" charset="0"/>
                <a:cs typeface="Times New Roman" panose="02020603050405020304" pitchFamily="18" charset="0"/>
              </a:rPr>
              <a:t>consiliul </a:t>
            </a:r>
            <a:r>
              <a:rPr lang="ro-RO" sz="4400" b="1" dirty="0">
                <a:solidFill>
                  <a:srgbClr val="FFFF00"/>
                </a:solidFill>
                <a:latin typeface="Times New Roman" panose="02020603050405020304" pitchFamily="18" charset="0"/>
                <a:cs typeface="Times New Roman" panose="02020603050405020304" pitchFamily="18" charset="0"/>
              </a:rPr>
              <a:t>județean</a:t>
            </a:r>
            <a:r>
              <a:rPr lang="ro-RO" sz="4400" b="1" dirty="0">
                <a:solidFill>
                  <a:schemeClr val="bg2"/>
                </a:solidFill>
                <a:latin typeface="Times New Roman" panose="02020603050405020304" pitchFamily="18" charset="0"/>
                <a:cs typeface="Times New Roman" panose="02020603050405020304" pitchFamily="18" charset="0"/>
              </a:rPr>
              <a:t> </a:t>
            </a:r>
            <a:r>
              <a:rPr lang="ro-RO" sz="4400" b="1" dirty="0" err="1">
                <a:solidFill>
                  <a:srgbClr val="FF0000"/>
                </a:solidFill>
                <a:latin typeface="Times New Roman" panose="02020603050405020304" pitchFamily="18" charset="0"/>
                <a:cs typeface="Times New Roman" panose="02020603050405020304" pitchFamily="18" charset="0"/>
              </a:rPr>
              <a:t>vrancea</a:t>
            </a:r>
            <a:br>
              <a:rPr lang="ro-RO" dirty="0"/>
            </a:br>
            <a:r>
              <a:rPr lang="ro-RO" sz="3200" b="1" dirty="0">
                <a:solidFill>
                  <a:schemeClr val="bg1"/>
                </a:solidFill>
                <a:latin typeface="Times New Roman" panose="02020603050405020304" pitchFamily="18" charset="0"/>
                <a:cs typeface="Times New Roman" panose="02020603050405020304" pitchFamily="18" charset="0"/>
              </a:rPr>
              <a:t>  </a:t>
            </a:r>
            <a:r>
              <a:rPr lang="ro-RO" sz="2000" b="1" u="sng" dirty="0">
                <a:latin typeface="Times New Roman" panose="02020603050405020304" pitchFamily="18" charset="0"/>
                <a:cs typeface="Times New Roman" panose="02020603050405020304" pitchFamily="18" charset="0"/>
              </a:rPr>
              <a:t>PROIECTE AFLATE ÎN IMPLEMENTARE</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br>
              <a:rPr lang="ro-RO" sz="1600" dirty="0">
                <a:latin typeface="Times New Roman" panose="02020603050405020304" pitchFamily="18" charset="0"/>
                <a:cs typeface="Times New Roman" panose="02020603050405020304" pitchFamily="18" charset="0"/>
              </a:rPr>
            </a:br>
            <a:r>
              <a:rPr lang="ro-RO" sz="1800" dirty="0">
                <a:latin typeface="Times New Roman" panose="02020603050405020304" pitchFamily="18" charset="0"/>
                <a:cs typeface="Times New Roman" panose="02020603050405020304" pitchFamily="18" charset="0"/>
              </a:rPr>
              <a:t>1. </a:t>
            </a:r>
            <a:r>
              <a:rPr lang="ro-RO" sz="1800" b="1" dirty="0">
                <a:latin typeface="Times New Roman" panose="02020603050405020304" pitchFamily="18" charset="0"/>
                <a:cs typeface="Times New Roman" panose="02020603050405020304" pitchFamily="18" charset="0"/>
              </a:rPr>
              <a:t>„Consolidare, restaurare </a:t>
            </a:r>
            <a:r>
              <a:rPr lang="ro-RO" sz="1800" b="1" dirty="0" err="1">
                <a:latin typeface="Times New Roman" panose="02020603050405020304" pitchFamily="18" charset="0"/>
                <a:cs typeface="Times New Roman" panose="02020603050405020304" pitchFamily="18" charset="0"/>
              </a:rPr>
              <a:t>şi</a:t>
            </a:r>
            <a:r>
              <a:rPr lang="ro-RO" sz="1800" b="1" dirty="0">
                <a:latin typeface="Times New Roman" panose="02020603050405020304" pitchFamily="18" charset="0"/>
                <a:cs typeface="Times New Roman" panose="02020603050405020304" pitchFamily="18" charset="0"/>
              </a:rPr>
              <a:t> punere în valoare  - Muzeul Vrancei </a:t>
            </a:r>
            <a:br>
              <a:rPr lang="ro-RO" sz="1800" b="1" dirty="0">
                <a:latin typeface="Times New Roman" panose="02020603050405020304" pitchFamily="18" charset="0"/>
                <a:cs typeface="Times New Roman" panose="02020603050405020304" pitchFamily="18" charset="0"/>
              </a:rPr>
            </a:br>
            <a:r>
              <a:rPr lang="ro-RO" sz="1800" b="1" dirty="0">
                <a:latin typeface="Times New Roman" panose="02020603050405020304" pitchFamily="18" charset="0"/>
                <a:cs typeface="Times New Roman" panose="02020603050405020304" pitchFamily="18" charset="0"/>
              </a:rPr>
              <a:t>		imobilul fostului Tribunal </a:t>
            </a:r>
            <a:r>
              <a:rPr lang="ro-RO" sz="1800" b="1" dirty="0" err="1">
                <a:latin typeface="Times New Roman" panose="02020603050405020304" pitchFamily="18" charset="0"/>
                <a:cs typeface="Times New Roman" panose="02020603050405020304" pitchFamily="18" charset="0"/>
              </a:rPr>
              <a:t>Judeţean</a:t>
            </a:r>
            <a:r>
              <a:rPr lang="ro-RO" sz="1800" b="1" dirty="0">
                <a:latin typeface="Times New Roman" panose="02020603050405020304" pitchFamily="18" charset="0"/>
                <a:cs typeface="Times New Roman" panose="02020603050405020304" pitchFamily="18" charset="0"/>
              </a:rPr>
              <a:t>”</a:t>
            </a:r>
            <a:r>
              <a:rPr lang="ro-RO" sz="1800" dirty="0">
                <a:latin typeface="Times New Roman" panose="02020603050405020304" pitchFamily="18" charset="0"/>
                <a:cs typeface="Times New Roman" panose="02020603050405020304" pitchFamily="18" charset="0"/>
              </a:rPr>
              <a:t>	- 21.401.705 lei (POR  2014-2020)</a:t>
            </a:r>
            <a:br>
              <a:rPr lang="ro-RO" sz="1800" dirty="0">
                <a:latin typeface="Times New Roman" panose="02020603050405020304" pitchFamily="18" charset="0"/>
                <a:cs typeface="Times New Roman" panose="02020603050405020304" pitchFamily="18" charset="0"/>
              </a:rPr>
            </a:br>
            <a:br>
              <a:rPr lang="ro-RO" sz="1800" dirty="0">
                <a:latin typeface="Times New Roman" panose="02020603050405020304" pitchFamily="18" charset="0"/>
                <a:cs typeface="Times New Roman" panose="02020603050405020304" pitchFamily="18" charset="0"/>
              </a:rPr>
            </a:br>
            <a:r>
              <a:rPr lang="ro-RO" sz="1800" dirty="0">
                <a:latin typeface="Times New Roman" panose="02020603050405020304" pitchFamily="18" charset="0"/>
                <a:cs typeface="Times New Roman" panose="02020603050405020304" pitchFamily="18" charset="0"/>
              </a:rPr>
              <a:t>                 2. </a:t>
            </a:r>
            <a:r>
              <a:rPr lang="ro-RO" sz="1800" b="1" dirty="0">
                <a:latin typeface="Times New Roman" panose="02020603050405020304" pitchFamily="18" charset="0"/>
                <a:cs typeface="Times New Roman" panose="02020603050405020304" pitchFamily="18" charset="0"/>
              </a:rPr>
              <a:t>„Consolidare şi restaurare Secţia de ştiinţe ale naturii şi acvariu – Casa </a:t>
            </a:r>
            <a:r>
              <a:rPr lang="ro-RO" sz="1800" b="1" dirty="0" err="1">
                <a:latin typeface="Times New Roman" panose="02020603050405020304" pitchFamily="18" charset="0"/>
                <a:cs typeface="Times New Roman" panose="02020603050405020304" pitchFamily="18" charset="0"/>
              </a:rPr>
              <a:t>Tatovici</a:t>
            </a:r>
            <a:r>
              <a:rPr lang="ro-RO" sz="1800" b="1" dirty="0">
                <a:latin typeface="Times New Roman" panose="02020603050405020304" pitchFamily="18" charset="0"/>
                <a:cs typeface="Times New Roman" panose="02020603050405020304" pitchFamily="18" charset="0"/>
              </a:rPr>
              <a:t>” - </a:t>
            </a:r>
            <a:r>
              <a:rPr lang="ro-RO" sz="1800" dirty="0">
                <a:latin typeface="Times New Roman" panose="02020603050405020304" pitchFamily="18" charset="0"/>
                <a:cs typeface="Times New Roman" panose="02020603050405020304" pitchFamily="18" charset="0"/>
              </a:rPr>
              <a:t>11.589.292 lei (POR  2014-2020)</a:t>
            </a:r>
            <a:br>
              <a:rPr lang="ro-RO" sz="1800" dirty="0">
                <a:latin typeface="Times New Roman" panose="02020603050405020304" pitchFamily="18" charset="0"/>
                <a:cs typeface="Times New Roman" panose="02020603050405020304" pitchFamily="18" charset="0"/>
              </a:rPr>
            </a:br>
            <a:r>
              <a:rPr lang="ro-RO" sz="1800" dirty="0">
                <a:latin typeface="Times New Roman" panose="02020603050405020304" pitchFamily="18" charset="0"/>
                <a:cs typeface="Times New Roman" panose="02020603050405020304" pitchFamily="18" charset="0"/>
              </a:rPr>
              <a:t> </a:t>
            </a:r>
            <a:br>
              <a:rPr lang="ro-RO" sz="1800" dirty="0">
                <a:latin typeface="Times New Roman" panose="02020603050405020304" pitchFamily="18" charset="0"/>
                <a:cs typeface="Times New Roman" panose="02020603050405020304" pitchFamily="18" charset="0"/>
              </a:rPr>
            </a:br>
            <a:r>
              <a:rPr lang="ro-RO" sz="1800" dirty="0">
                <a:latin typeface="Times New Roman" panose="02020603050405020304" pitchFamily="18" charset="0"/>
                <a:cs typeface="Times New Roman" panose="02020603050405020304" pitchFamily="18" charset="0"/>
              </a:rPr>
              <a:t>             3. 	„</a:t>
            </a:r>
            <a:r>
              <a:rPr lang="ro-RO" sz="1800" b="1" dirty="0">
                <a:latin typeface="Times New Roman" panose="02020603050405020304" pitchFamily="18" charset="0"/>
                <a:cs typeface="Times New Roman" panose="02020603050405020304" pitchFamily="18" charset="0"/>
              </a:rPr>
              <a:t>Consolidare </a:t>
            </a:r>
            <a:r>
              <a:rPr lang="ro-RO" sz="1800" b="1" dirty="0" err="1">
                <a:latin typeface="Times New Roman" panose="02020603050405020304" pitchFamily="18" charset="0"/>
                <a:cs typeface="Times New Roman" panose="02020603050405020304" pitchFamily="18" charset="0"/>
              </a:rPr>
              <a:t>şi</a:t>
            </a:r>
            <a:r>
              <a:rPr lang="ro-RO" sz="1800" b="1" dirty="0">
                <a:latin typeface="Times New Roman" panose="02020603050405020304" pitchFamily="18" charset="0"/>
                <a:cs typeface="Times New Roman" panose="02020603050405020304" pitchFamily="18" charset="0"/>
              </a:rPr>
              <a:t> restaurare </a:t>
            </a:r>
            <a:r>
              <a:rPr lang="ro-RO" sz="1800" b="1" dirty="0" err="1">
                <a:latin typeface="Times New Roman" panose="02020603050405020304" pitchFamily="18" charset="0"/>
                <a:cs typeface="Times New Roman" panose="02020603050405020304" pitchFamily="18" charset="0"/>
              </a:rPr>
              <a:t>secţiA</a:t>
            </a:r>
            <a:r>
              <a:rPr lang="ro-RO" sz="1800" b="1" dirty="0">
                <a:latin typeface="Times New Roman" panose="02020603050405020304" pitchFamily="18" charset="0"/>
                <a:cs typeface="Times New Roman" panose="02020603050405020304" pitchFamily="18" charset="0"/>
              </a:rPr>
              <a:t> de istorie și arheologie a Muzeului Vrancei - Casa </a:t>
            </a:r>
            <a:r>
              <a:rPr lang="ro-RO" sz="1800" b="1" dirty="0" err="1">
                <a:latin typeface="Times New Roman" panose="02020603050405020304" pitchFamily="18" charset="0"/>
                <a:cs typeface="Times New Roman" panose="02020603050405020304" pitchFamily="18" charset="0"/>
              </a:rPr>
              <a:t>Alaci</a:t>
            </a:r>
            <a:r>
              <a:rPr lang="ro-RO" sz="1800" b="1" dirty="0">
                <a:latin typeface="Times New Roman" panose="02020603050405020304" pitchFamily="18" charset="0"/>
                <a:cs typeface="Times New Roman" panose="02020603050405020304" pitchFamily="18" charset="0"/>
              </a:rPr>
              <a:t>” </a:t>
            </a:r>
            <a:r>
              <a:rPr lang="ro-RO" sz="1800" dirty="0">
                <a:latin typeface="Times New Roman" panose="02020603050405020304" pitchFamily="18" charset="0"/>
                <a:cs typeface="Times New Roman" panose="02020603050405020304" pitchFamily="18" charset="0"/>
              </a:rPr>
              <a:t> - 4.602.962 lei (POR  2014-2020)</a:t>
            </a:r>
            <a:br>
              <a:rPr lang="ro-RO" sz="1800" dirty="0">
                <a:latin typeface="Times New Roman" panose="02020603050405020304" pitchFamily="18" charset="0"/>
                <a:cs typeface="Times New Roman" panose="02020603050405020304" pitchFamily="18" charset="0"/>
              </a:rPr>
            </a:br>
            <a:br>
              <a:rPr lang="ro-RO" sz="1800" dirty="0">
                <a:latin typeface="Times New Roman" panose="02020603050405020304" pitchFamily="18" charset="0"/>
                <a:cs typeface="Times New Roman" panose="02020603050405020304" pitchFamily="18" charset="0"/>
              </a:rPr>
            </a:br>
            <a:r>
              <a:rPr lang="ro-RO" sz="1800" dirty="0">
                <a:latin typeface="Times New Roman" panose="02020603050405020304" pitchFamily="18" charset="0"/>
                <a:cs typeface="Times New Roman" panose="02020603050405020304" pitchFamily="18" charset="0"/>
              </a:rPr>
              <a:t>	   4. ”</a:t>
            </a:r>
            <a:r>
              <a:rPr lang="ro-RO" sz="1800" b="1" dirty="0">
                <a:latin typeface="Times New Roman" panose="02020603050405020304" pitchFamily="18" charset="0"/>
                <a:cs typeface="Times New Roman" panose="02020603050405020304" pitchFamily="18" charset="0"/>
              </a:rPr>
              <a:t>Reabilitare </a:t>
            </a:r>
            <a:r>
              <a:rPr lang="ro-RO" sz="1800" b="1" dirty="0" err="1">
                <a:latin typeface="Times New Roman" panose="02020603050405020304" pitchFamily="18" charset="0"/>
                <a:cs typeface="Times New Roman" panose="02020603050405020304" pitchFamily="18" charset="0"/>
              </a:rPr>
              <a:t>energeticĂ</a:t>
            </a:r>
            <a:r>
              <a:rPr lang="ro-RO" sz="1800" b="1" dirty="0">
                <a:latin typeface="Times New Roman" panose="02020603050405020304" pitchFamily="18" charset="0"/>
                <a:cs typeface="Times New Roman" panose="02020603050405020304" pitchFamily="18" charset="0"/>
              </a:rPr>
              <a:t> Și </a:t>
            </a:r>
            <a:r>
              <a:rPr lang="ro-RO" sz="1800" b="1" dirty="0" err="1">
                <a:latin typeface="Times New Roman" panose="02020603050405020304" pitchFamily="18" charset="0"/>
                <a:cs typeface="Times New Roman" panose="02020603050405020304" pitchFamily="18" charset="0"/>
              </a:rPr>
              <a:t>lucrĂri</a:t>
            </a:r>
            <a:r>
              <a:rPr lang="ro-RO" sz="1800" b="1" dirty="0">
                <a:latin typeface="Times New Roman" panose="02020603050405020304" pitchFamily="18" charset="0"/>
                <a:cs typeface="Times New Roman" panose="02020603050405020304" pitchFamily="18" charset="0"/>
              </a:rPr>
              <a:t> conexe Galeriile de </a:t>
            </a:r>
            <a:r>
              <a:rPr lang="ro-RO" sz="1800" b="1" dirty="0" err="1">
                <a:latin typeface="Times New Roman" panose="02020603050405020304" pitchFamily="18" charset="0"/>
                <a:cs typeface="Times New Roman" panose="02020603050405020304" pitchFamily="18" charset="0"/>
              </a:rPr>
              <a:t>ArtĂ</a:t>
            </a:r>
            <a:r>
              <a:rPr lang="ro-RO" sz="1800" b="1" dirty="0">
                <a:latin typeface="Times New Roman" panose="02020603050405020304" pitchFamily="18" charset="0"/>
                <a:cs typeface="Times New Roman" panose="02020603050405020304" pitchFamily="18" charset="0"/>
              </a:rPr>
              <a:t> </a:t>
            </a:r>
            <a:r>
              <a:rPr lang="ro-RO" sz="1800" b="1" dirty="0" err="1">
                <a:latin typeface="Times New Roman" panose="02020603050405020304" pitchFamily="18" charset="0"/>
                <a:cs typeface="Times New Roman" panose="02020603050405020304" pitchFamily="18" charset="0"/>
              </a:rPr>
              <a:t>FocȘani</a:t>
            </a:r>
            <a:r>
              <a:rPr lang="ro-RO" sz="1800" b="1" dirty="0">
                <a:latin typeface="Times New Roman" panose="02020603050405020304" pitchFamily="18" charset="0"/>
                <a:cs typeface="Times New Roman" panose="02020603050405020304" pitchFamily="18" charset="0"/>
              </a:rPr>
              <a:t>” - </a:t>
            </a:r>
            <a:r>
              <a:rPr lang="ro-RO" sz="1800" dirty="0">
                <a:latin typeface="Times New Roman" panose="02020603050405020304" pitchFamily="18" charset="0"/>
                <a:cs typeface="Times New Roman" panose="02020603050405020304" pitchFamily="18" charset="0"/>
              </a:rPr>
              <a:t>1.350.391 lei (POR  2014-2020)</a:t>
            </a:r>
            <a:br>
              <a:rPr lang="ro-RO" sz="1800" dirty="0">
                <a:latin typeface="Times New Roman" panose="02020603050405020304" pitchFamily="18" charset="0"/>
                <a:cs typeface="Times New Roman" panose="02020603050405020304" pitchFamily="18" charset="0"/>
              </a:rPr>
            </a:br>
            <a:br>
              <a:rPr lang="ro-RO" sz="1800" dirty="0">
                <a:latin typeface="Times New Roman" panose="02020603050405020304" pitchFamily="18" charset="0"/>
                <a:cs typeface="Times New Roman" panose="02020603050405020304" pitchFamily="18" charset="0"/>
              </a:rPr>
            </a:br>
            <a:r>
              <a:rPr lang="ro-RO" dirty="0"/>
              <a:t>                                                     </a:t>
            </a:r>
            <a:endParaRPr lang="ro-RO" sz="2700" dirty="0"/>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7716" y="3657600"/>
            <a:ext cx="2636395" cy="3097763"/>
          </a:xfrm>
          <a:prstGeom prst="rect">
            <a:avLst/>
          </a:prstGeom>
        </p:spPr>
      </p:pic>
    </p:spTree>
    <p:extLst>
      <p:ext uri="{BB962C8B-B14F-4D97-AF65-F5344CB8AC3E}">
        <p14:creationId xmlns:p14="http://schemas.microsoft.com/office/powerpoint/2010/main" val="112896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684212" y="102637"/>
            <a:ext cx="9187577" cy="1338943"/>
          </a:xfrm>
        </p:spPr>
        <p:txBody>
          <a:bodyPr>
            <a:noAutofit/>
          </a:bodyPr>
          <a:lstStyle/>
          <a:p>
            <a:pPr fontAlgn="b"/>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endParaRPr lang="ro-RO" sz="4000" dirty="0"/>
          </a:p>
        </p:txBody>
      </p:sp>
      <p:sp>
        <p:nvSpPr>
          <p:cNvPr id="4" name="Subtitlu 3">
            <a:extLst>
              <a:ext uri="{FF2B5EF4-FFF2-40B4-BE49-F238E27FC236}">
                <a16:creationId xmlns:a16="http://schemas.microsoft.com/office/drawing/2014/main" id="{9DB7DF11-AD88-46B5-830A-CC53CF5A67BF}"/>
              </a:ext>
            </a:extLst>
          </p:cNvPr>
          <p:cNvSpPr>
            <a:spLocks noGrp="1"/>
          </p:cNvSpPr>
          <p:nvPr>
            <p:ph type="subTitle" idx="1"/>
          </p:nvPr>
        </p:nvSpPr>
        <p:spPr>
          <a:xfrm>
            <a:off x="684212" y="1335048"/>
            <a:ext cx="7140633" cy="5108849"/>
          </a:xfrm>
        </p:spPr>
        <p:txBody>
          <a:bodyPr>
            <a:noAutofit/>
          </a:bodyPr>
          <a:lstStyle/>
          <a:p>
            <a:pPr algn="ctr"/>
            <a:endParaRPr lang="ro-RO" sz="1600" b="1" dirty="0">
              <a:solidFill>
                <a:schemeClr val="tx1"/>
              </a:solidFill>
              <a:latin typeface="Times New Roman" panose="02020603050405020304" pitchFamily="18" charset="0"/>
              <a:cs typeface="Times New Roman" panose="02020603050405020304" pitchFamily="18" charset="0"/>
            </a:endParaRPr>
          </a:p>
          <a:p>
            <a:r>
              <a:rPr lang="ro-RO" sz="1600" b="1" dirty="0">
                <a:solidFill>
                  <a:schemeClr val="tx1"/>
                </a:solidFill>
                <a:latin typeface="Times New Roman" panose="02020603050405020304" pitchFamily="18" charset="0"/>
                <a:cs typeface="Times New Roman" panose="02020603050405020304" pitchFamily="18" charset="0"/>
              </a:rPr>
              <a:t>5. ”REABILITARE ENERGETICĂ ȘI LUCRĂRI CONEXE SPITALUL JUDEȚEAN DE URGENȚĂ FOCȘANI, SECȚIA PNEUMOFTIZIOLOGIE” - </a:t>
            </a:r>
            <a:r>
              <a:rPr lang="ro-RO" sz="1600" dirty="0">
                <a:solidFill>
                  <a:schemeClr val="tx1"/>
                </a:solidFill>
                <a:latin typeface="Times New Roman" panose="02020603050405020304" pitchFamily="18" charset="0"/>
                <a:cs typeface="Times New Roman" panose="02020603050405020304" pitchFamily="18" charset="0"/>
              </a:rPr>
              <a:t>7.938.235 LEI (POR  2014-2020)</a:t>
            </a:r>
          </a:p>
          <a:p>
            <a:endParaRPr lang="ro-RO" sz="1600" dirty="0">
              <a:solidFill>
                <a:schemeClr val="tx1"/>
              </a:solidFill>
              <a:latin typeface="Times New Roman" panose="02020603050405020304" pitchFamily="18" charset="0"/>
              <a:cs typeface="Times New Roman" panose="02020603050405020304" pitchFamily="18" charset="0"/>
            </a:endParaRPr>
          </a:p>
          <a:p>
            <a:r>
              <a:rPr lang="ro-RO" sz="1600" b="1" dirty="0">
                <a:solidFill>
                  <a:schemeClr val="tx1"/>
                </a:solidFill>
                <a:latin typeface="Times New Roman" panose="02020603050405020304" pitchFamily="18" charset="0"/>
                <a:cs typeface="Times New Roman" panose="02020603050405020304" pitchFamily="18" charset="0"/>
              </a:rPr>
              <a:t>6. „MODERNIZARE ȘI DOTARE SECȚIE AMBULATORIU PEDIATRIE DIN CADRUL SPITALULUI JUDEȚEAN DE URGENȚĂ FOCȘANI</a:t>
            </a:r>
            <a:r>
              <a:rPr lang="ro-RO" sz="1600" dirty="0">
                <a:solidFill>
                  <a:schemeClr val="tx1"/>
                </a:solidFill>
                <a:latin typeface="Times New Roman" panose="02020603050405020304" pitchFamily="18" charset="0"/>
                <a:cs typeface="Times New Roman" panose="02020603050405020304" pitchFamily="18" charset="0"/>
              </a:rPr>
              <a:t>” - </a:t>
            </a:r>
            <a:br>
              <a:rPr lang="ro-RO" sz="1600" dirty="0">
                <a:solidFill>
                  <a:schemeClr val="tx1"/>
                </a:solidFill>
                <a:latin typeface="Times New Roman" panose="02020603050405020304" pitchFamily="18" charset="0"/>
                <a:cs typeface="Times New Roman" panose="02020603050405020304" pitchFamily="18" charset="0"/>
              </a:rPr>
            </a:br>
            <a:r>
              <a:rPr lang="ro-RO" sz="1600" dirty="0">
                <a:solidFill>
                  <a:schemeClr val="tx1"/>
                </a:solidFill>
                <a:latin typeface="Times New Roman" panose="02020603050405020304" pitchFamily="18" charset="0"/>
                <a:cs typeface="Times New Roman" panose="02020603050405020304" pitchFamily="18" charset="0"/>
              </a:rPr>
              <a:t>3.433.675 LEI (POR  2014-2020)</a:t>
            </a:r>
          </a:p>
          <a:p>
            <a:endParaRPr lang="ro-RO" sz="1600" dirty="0">
              <a:solidFill>
                <a:schemeClr val="tx1"/>
              </a:solidFill>
              <a:latin typeface="Times New Roman" panose="02020603050405020304" pitchFamily="18" charset="0"/>
              <a:cs typeface="Times New Roman" panose="02020603050405020304" pitchFamily="18" charset="0"/>
            </a:endParaRPr>
          </a:p>
          <a:p>
            <a:r>
              <a:rPr lang="ro-RO" sz="1600" b="1" dirty="0">
                <a:solidFill>
                  <a:schemeClr val="tx1"/>
                </a:solidFill>
                <a:latin typeface="Times New Roman" panose="02020603050405020304" pitchFamily="18" charset="0"/>
                <a:cs typeface="Times New Roman" panose="02020603050405020304" pitchFamily="18" charset="0"/>
              </a:rPr>
              <a:t>7. „REABILITARE ENERGETICĂ ȘI LUCRĂRI CONEXE ALE SPITALULUI JUDEȚEAN DE URGENȚĂ FOCȘANI – SECȚIA PSIHIATRIE ȘI BOLI INFECȚIOASE, SECȚIA DERMATOLOGIE, ORL, OFTALMOLOGIE” - </a:t>
            </a:r>
            <a:r>
              <a:rPr lang="ro-RO" sz="1600" dirty="0">
                <a:solidFill>
                  <a:schemeClr val="tx1"/>
                </a:solidFill>
                <a:latin typeface="Times New Roman" panose="02020603050405020304" pitchFamily="18" charset="0"/>
                <a:cs typeface="Times New Roman" panose="02020603050405020304" pitchFamily="18" charset="0"/>
              </a:rPr>
              <a:t>12.104.509 LEI (POR 2014-2020)</a:t>
            </a:r>
            <a:br>
              <a:rPr lang="ro-RO" sz="1600" dirty="0">
                <a:latin typeface="Times New Roman" panose="02020603050405020304" pitchFamily="18" charset="0"/>
                <a:cs typeface="Times New Roman" panose="02020603050405020304" pitchFamily="18" charset="0"/>
              </a:rPr>
            </a:br>
            <a:br>
              <a:rPr lang="ro-RO" sz="1600" dirty="0"/>
            </a:br>
            <a:r>
              <a:rPr lang="ro-RO" sz="1600" dirty="0">
                <a:solidFill>
                  <a:schemeClr val="tx1"/>
                </a:solidFill>
                <a:latin typeface="Times New Roman" panose="02020603050405020304" pitchFamily="18" charset="0"/>
                <a:cs typeface="Times New Roman" panose="02020603050405020304" pitchFamily="18" charset="0"/>
              </a:rPr>
              <a:t>  </a:t>
            </a:r>
          </a:p>
          <a:p>
            <a:pPr algn="ctr"/>
            <a:endParaRPr lang="ro-RO" sz="2800" b="1" dirty="0">
              <a:solidFill>
                <a:schemeClr val="tx1"/>
              </a:solidFill>
              <a:latin typeface="Times New Roman" panose="02020603050405020304" pitchFamily="18" charset="0"/>
              <a:cs typeface="Times New Roman" panose="02020603050405020304" pitchFamily="18" charset="0"/>
            </a:endParaRPr>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1655" y="3650478"/>
            <a:ext cx="2642456" cy="3104885"/>
          </a:xfrm>
          <a:prstGeom prst="rect">
            <a:avLst/>
          </a:prstGeom>
        </p:spPr>
      </p:pic>
    </p:spTree>
    <p:extLst>
      <p:ext uri="{BB962C8B-B14F-4D97-AF65-F5344CB8AC3E}">
        <p14:creationId xmlns:p14="http://schemas.microsoft.com/office/powerpoint/2010/main" val="14251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339329" y="-204186"/>
            <a:ext cx="9071001" cy="6178858"/>
          </a:xfrm>
        </p:spPr>
        <p:txBody>
          <a:bodyPr>
            <a:noAutofit/>
          </a:bodyPr>
          <a:lstStyle/>
          <a:p>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br>
              <a:rPr lang="ro-RO" sz="1600" b="1" dirty="0">
                <a:solidFill>
                  <a:srgbClr val="FF0000"/>
                </a:solidFill>
                <a:latin typeface="Times New Roman" panose="02020603050405020304" pitchFamily="18" charset="0"/>
                <a:cs typeface="Times New Roman" panose="02020603050405020304" pitchFamily="18" charset="0"/>
              </a:rPr>
            </a:br>
            <a:br>
              <a:rPr lang="ro-RO" sz="1600" b="1" dirty="0">
                <a:solidFill>
                  <a:srgbClr val="FF0000"/>
                </a:solidFill>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8. ”Reabilitare energetică și lucrări conexe Centrul de zi de recuperare </a:t>
            </a:r>
            <a:r>
              <a:rPr lang="ro-RO" sz="1600" b="1" dirty="0" err="1">
                <a:latin typeface="Times New Roman" panose="02020603050405020304" pitchFamily="18" charset="0"/>
                <a:cs typeface="Times New Roman" panose="02020603050405020304" pitchFamily="18" charset="0"/>
              </a:rPr>
              <a:t>şi</a:t>
            </a:r>
            <a:r>
              <a:rPr lang="ro-RO" sz="1600" b="1" dirty="0">
                <a:latin typeface="Times New Roman" panose="02020603050405020304" pitchFamily="18" charset="0"/>
                <a:cs typeface="Times New Roman" panose="02020603050405020304" pitchFamily="18" charset="0"/>
              </a:rPr>
              <a:t> reabilitare copii cu </a:t>
            </a:r>
            <a:r>
              <a:rPr lang="ro-RO" sz="1600" b="1" dirty="0" err="1">
                <a:latin typeface="Times New Roman" panose="02020603050405020304" pitchFamily="18" charset="0"/>
                <a:cs typeface="Times New Roman" panose="02020603050405020304" pitchFamily="18" charset="0"/>
              </a:rPr>
              <a:t>dizabilităţi</a:t>
            </a:r>
            <a:r>
              <a:rPr lang="ro-RO" sz="1600" b="1" dirty="0">
                <a:latin typeface="Times New Roman" panose="02020603050405020304" pitchFamily="18" charset="0"/>
                <a:cs typeface="Times New Roman" panose="02020603050405020304" pitchFamily="18" charset="0"/>
              </a:rPr>
              <a:t>, Corp C1, C2, C3, C4, Municipiul Focșani„ - </a:t>
            </a:r>
            <a:r>
              <a:rPr lang="ro-RO" sz="1600" dirty="0">
                <a:latin typeface="Times New Roman" panose="02020603050405020304" pitchFamily="18" charset="0"/>
                <a:cs typeface="Times New Roman" panose="02020603050405020304" pitchFamily="18" charset="0"/>
              </a:rPr>
              <a:t> 3.859.342 lei (POR 2014-2020)</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br>
              <a:rPr lang="ro-RO" sz="1600" dirty="0">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9. „Reabilitare energetică și lucrări conexe Corp C10, Centrul Școlar pentru Educație Incluzivă "Elena Doamna", municipiul Focșani„ - </a:t>
            </a:r>
            <a:r>
              <a:rPr lang="ro-RO" sz="1600" dirty="0">
                <a:latin typeface="Times New Roman" panose="02020603050405020304" pitchFamily="18" charset="0"/>
                <a:cs typeface="Times New Roman" panose="02020603050405020304" pitchFamily="18" charset="0"/>
              </a:rPr>
              <a:t>4.802.789 lei (POR 2014-2020)</a:t>
            </a:r>
            <a:br>
              <a:rPr lang="ro-RO" sz="1600" dirty="0">
                <a:latin typeface="Times New Roman" panose="02020603050405020304" pitchFamily="18" charset="0"/>
                <a:cs typeface="Times New Roman" panose="02020603050405020304" pitchFamily="18" charset="0"/>
              </a:rPr>
            </a:br>
            <a:br>
              <a:rPr lang="ro-RO" sz="1600" dirty="0">
                <a:solidFill>
                  <a:schemeClr val="tx1"/>
                </a:solidFill>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10</a:t>
            </a:r>
            <a:r>
              <a:rPr lang="ro-RO" sz="1600" b="1" dirty="0">
                <a:solidFill>
                  <a:schemeClr val="tx1"/>
                </a:solidFill>
                <a:latin typeface="Times New Roman" panose="02020603050405020304" pitchFamily="18" charset="0"/>
                <a:cs typeface="Times New Roman" panose="02020603050405020304" pitchFamily="18" charset="0"/>
              </a:rPr>
              <a:t>. „Reabilitare energetică și lucrări conexe la corpurile C5, C6 și C7, Str. Cuza Vodă nr. 56, Focșani” - </a:t>
            </a:r>
            <a:r>
              <a:rPr lang="ro-RO" sz="1600" dirty="0">
                <a:solidFill>
                  <a:schemeClr val="tx1"/>
                </a:solidFill>
                <a:latin typeface="Times New Roman" panose="02020603050405020304" pitchFamily="18" charset="0"/>
                <a:cs typeface="Times New Roman" panose="02020603050405020304" pitchFamily="18" charset="0"/>
              </a:rPr>
              <a:t>3.494.624 lei (POR  2014-2020)</a:t>
            </a:r>
            <a:br>
              <a:rPr lang="ro-RO" sz="1600" dirty="0">
                <a:solidFill>
                  <a:schemeClr val="tx1"/>
                </a:solidFill>
                <a:latin typeface="Times New Roman" panose="02020603050405020304" pitchFamily="18" charset="0"/>
                <a:cs typeface="Times New Roman" panose="02020603050405020304" pitchFamily="18" charset="0"/>
              </a:rPr>
            </a:br>
            <a:br>
              <a:rPr lang="ro-RO" sz="1600" dirty="0">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11. „Reabilitare </a:t>
            </a:r>
            <a:r>
              <a:rPr lang="ro-RO" sz="1600" b="1" dirty="0" err="1">
                <a:latin typeface="Times New Roman" panose="02020603050405020304" pitchFamily="18" charset="0"/>
                <a:cs typeface="Times New Roman" panose="02020603050405020304" pitchFamily="18" charset="0"/>
              </a:rPr>
              <a:t>energeticĂ</a:t>
            </a:r>
            <a:r>
              <a:rPr lang="ro-RO" sz="1600" b="1" dirty="0">
                <a:latin typeface="Times New Roman" panose="02020603050405020304" pitchFamily="18" charset="0"/>
                <a:cs typeface="Times New Roman" panose="02020603050405020304" pitchFamily="18" charset="0"/>
              </a:rPr>
              <a:t> Și </a:t>
            </a:r>
            <a:r>
              <a:rPr lang="ro-RO" sz="1600" b="1" dirty="0" err="1">
                <a:latin typeface="Times New Roman" panose="02020603050405020304" pitchFamily="18" charset="0"/>
                <a:cs typeface="Times New Roman" panose="02020603050405020304" pitchFamily="18" charset="0"/>
              </a:rPr>
              <a:t>lucrĂri</a:t>
            </a:r>
            <a:r>
              <a:rPr lang="ro-RO" sz="1600" b="1" dirty="0">
                <a:latin typeface="Times New Roman" panose="02020603050405020304" pitchFamily="18" charset="0"/>
                <a:cs typeface="Times New Roman" panose="02020603050405020304" pitchFamily="18" charset="0"/>
              </a:rPr>
              <a:t> conexe, SEDIUL </a:t>
            </a:r>
            <a:r>
              <a:rPr lang="ro-RO" sz="1600" b="1" dirty="0" err="1">
                <a:latin typeface="Times New Roman" panose="02020603050405020304" pitchFamily="18" charset="0"/>
                <a:cs typeface="Times New Roman" panose="02020603050405020304" pitchFamily="18" charset="0"/>
              </a:rPr>
              <a:t>dgaspc</a:t>
            </a:r>
            <a:r>
              <a:rPr lang="ro-RO" sz="1600" b="1" dirty="0">
                <a:latin typeface="Times New Roman" panose="02020603050405020304" pitchFamily="18" charset="0"/>
                <a:cs typeface="Times New Roman" panose="02020603050405020304" pitchFamily="18" charset="0"/>
              </a:rPr>
              <a:t> Vrancea” - </a:t>
            </a:r>
            <a:r>
              <a:rPr lang="ro-RO" sz="1600" dirty="0">
                <a:latin typeface="Times New Roman" panose="02020603050405020304" pitchFamily="18" charset="0"/>
                <a:cs typeface="Times New Roman" panose="02020603050405020304" pitchFamily="18" charset="0"/>
              </a:rPr>
              <a:t>2.720.211 lei	(POR 2014-2020)</a:t>
            </a:r>
            <a:br>
              <a:rPr lang="ro-RO" sz="1600" dirty="0">
                <a:latin typeface="Times New Roman" panose="02020603050405020304" pitchFamily="18" charset="0"/>
                <a:cs typeface="Times New Roman" panose="02020603050405020304" pitchFamily="18" charset="0"/>
              </a:rPr>
            </a:br>
            <a:br>
              <a:rPr lang="ro-RO" sz="1600" dirty="0">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12.</a:t>
            </a: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Reabilitare </a:t>
            </a:r>
            <a:r>
              <a:rPr lang="ro-RO" sz="1600" b="1" dirty="0" err="1">
                <a:latin typeface="Times New Roman" panose="02020603050405020304" pitchFamily="18" charset="0"/>
                <a:cs typeface="Times New Roman" panose="02020603050405020304" pitchFamily="18" charset="0"/>
              </a:rPr>
              <a:t>energeticĂ</a:t>
            </a:r>
            <a:r>
              <a:rPr lang="ro-RO" sz="1600" b="1" dirty="0">
                <a:latin typeface="Times New Roman" panose="02020603050405020304" pitchFamily="18" charset="0"/>
                <a:cs typeface="Times New Roman" panose="02020603050405020304" pitchFamily="18" charset="0"/>
              </a:rPr>
              <a:t> Și </a:t>
            </a:r>
            <a:r>
              <a:rPr lang="ro-RO" sz="1600" b="1" dirty="0" err="1">
                <a:latin typeface="Times New Roman" panose="02020603050405020304" pitchFamily="18" charset="0"/>
                <a:cs typeface="Times New Roman" panose="02020603050405020304" pitchFamily="18" charset="0"/>
              </a:rPr>
              <a:t>lucrĂri</a:t>
            </a:r>
            <a:r>
              <a:rPr lang="ro-RO" sz="1600" b="1" dirty="0">
                <a:latin typeface="Times New Roman" panose="02020603050405020304" pitchFamily="18" charset="0"/>
                <a:cs typeface="Times New Roman" panose="02020603050405020304" pitchFamily="18" charset="0"/>
              </a:rPr>
              <a:t> conexe Centru DGASPC VN sat </a:t>
            </a:r>
            <a:r>
              <a:rPr lang="ro-RO" sz="1600" b="1" dirty="0" err="1">
                <a:latin typeface="Times New Roman" panose="02020603050405020304" pitchFamily="18" charset="0"/>
                <a:cs typeface="Times New Roman" panose="02020603050405020304" pitchFamily="18" charset="0"/>
              </a:rPr>
              <a:t>PetreȘti</a:t>
            </a:r>
            <a:r>
              <a:rPr lang="ro-RO" sz="1600" b="1" dirty="0">
                <a:latin typeface="Times New Roman" panose="02020603050405020304" pitchFamily="18" charset="0"/>
                <a:cs typeface="Times New Roman" panose="02020603050405020304" pitchFamily="18" charset="0"/>
              </a:rPr>
              <a:t>, Comuna </a:t>
            </a:r>
            <a:r>
              <a:rPr lang="ro-RO" sz="1600" b="1" dirty="0" err="1">
                <a:latin typeface="Times New Roman" panose="02020603050405020304" pitchFamily="18" charset="0"/>
                <a:cs typeface="Times New Roman" panose="02020603050405020304" pitchFamily="18" charset="0"/>
              </a:rPr>
              <a:t>VÎnĂtori</a:t>
            </a:r>
            <a:r>
              <a:rPr lang="ro-RO" sz="1600" b="1"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- 16.084.096 lei (POR  2014-2020)</a:t>
            </a:r>
            <a:br>
              <a:rPr lang="ro-RO" sz="1600" b="1" dirty="0">
                <a:solidFill>
                  <a:schemeClr val="bg1"/>
                </a:solidFill>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421" y="3669003"/>
            <a:ext cx="2626690" cy="3086360"/>
          </a:xfrm>
          <a:prstGeom prst="rect">
            <a:avLst/>
          </a:prstGeom>
        </p:spPr>
      </p:pic>
    </p:spTree>
    <p:extLst>
      <p:ext uri="{BB962C8B-B14F-4D97-AF65-F5344CB8AC3E}">
        <p14:creationId xmlns:p14="http://schemas.microsoft.com/office/powerpoint/2010/main" val="102027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150920" y="0"/>
            <a:ext cx="9472474" cy="5832629"/>
          </a:xfrm>
        </p:spPr>
        <p:txBody>
          <a:bodyPr>
            <a:noAutofit/>
          </a:bodyPr>
          <a:lstStyle/>
          <a:p>
            <a:pPr algn="l"/>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br>
              <a:rPr lang="ro-RO" sz="1100" b="1" dirty="0">
                <a:solidFill>
                  <a:schemeClr val="bg1"/>
                </a:solidFill>
                <a:latin typeface="Times New Roman" panose="02020603050405020304" pitchFamily="18" charset="0"/>
                <a:cs typeface="Times New Roman" panose="02020603050405020304" pitchFamily="18" charset="0"/>
              </a:rPr>
            </a:br>
            <a:r>
              <a:rPr lang="ro-RO" sz="4000" b="1" dirty="0">
                <a:solidFill>
                  <a:schemeClr val="bg1"/>
                </a:solidFill>
                <a:latin typeface="Times New Roman" panose="02020603050405020304" pitchFamily="18" charset="0"/>
                <a:cs typeface="Times New Roman" panose="02020603050405020304" pitchFamily="18" charset="0"/>
              </a:rPr>
              <a:t>       </a:t>
            </a:r>
            <a:br>
              <a:rPr lang="ro-RO" sz="4000" b="1" dirty="0">
                <a:solidFill>
                  <a:schemeClr val="bg1"/>
                </a:solidFill>
                <a:latin typeface="Times New Roman" panose="02020603050405020304" pitchFamily="18" charset="0"/>
                <a:cs typeface="Times New Roman" panose="02020603050405020304" pitchFamily="18" charset="0"/>
              </a:rPr>
            </a:br>
            <a:br>
              <a:rPr lang="ro-RO" sz="4000" b="1" dirty="0">
                <a:solidFill>
                  <a:schemeClr val="bg1"/>
                </a:solidFill>
                <a:latin typeface="Times New Roman" panose="02020603050405020304" pitchFamily="18" charset="0"/>
                <a:cs typeface="Times New Roman" panose="02020603050405020304" pitchFamily="18" charset="0"/>
              </a:rPr>
            </a:br>
            <a:r>
              <a:rPr lang="ro-RO" sz="4000" b="1" dirty="0">
                <a:solidFill>
                  <a:schemeClr val="bg1"/>
                </a:solidFill>
                <a:latin typeface="Times New Roman" panose="02020603050405020304" pitchFamily="18" charset="0"/>
                <a:cs typeface="Times New Roman" panose="02020603050405020304" pitchFamily="18" charset="0"/>
              </a:rPr>
              <a:t>     </a:t>
            </a:r>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br>
              <a:rPr lang="ro-RO" sz="1600" dirty="0"/>
            </a:br>
            <a:br>
              <a:rPr lang="ro-RO" sz="1600" dirty="0"/>
            </a:br>
            <a:r>
              <a:rPr lang="ro-RO" sz="1600" b="1" dirty="0">
                <a:latin typeface="Times New Roman" panose="02020603050405020304" pitchFamily="18" charset="0"/>
                <a:cs typeface="Times New Roman" panose="02020603050405020304" pitchFamily="18" charset="0"/>
              </a:rPr>
              <a:t>„Modernizarea  infrastructurii rutiere de drum </a:t>
            </a:r>
            <a:r>
              <a:rPr lang="ro-RO" sz="1600" b="1" dirty="0" err="1">
                <a:latin typeface="Times New Roman" panose="02020603050405020304" pitchFamily="18" charset="0"/>
                <a:cs typeface="Times New Roman" panose="02020603050405020304" pitchFamily="18" charset="0"/>
              </a:rPr>
              <a:t>judeţean</a:t>
            </a:r>
            <a:r>
              <a:rPr lang="ro-RO" sz="1600" b="1" dirty="0">
                <a:latin typeface="Times New Roman" panose="02020603050405020304" pitchFamily="18" charset="0"/>
                <a:cs typeface="Times New Roman" panose="02020603050405020304" pitchFamily="18" charset="0"/>
              </a:rPr>
              <a:t> dintre </a:t>
            </a:r>
            <a:r>
              <a:rPr lang="ro-RO" sz="1600" b="1" dirty="0" err="1">
                <a:latin typeface="Times New Roman" panose="02020603050405020304" pitchFamily="18" charset="0"/>
                <a:cs typeface="Times New Roman" panose="02020603050405020304" pitchFamily="18" charset="0"/>
              </a:rPr>
              <a:t>localităţile</a:t>
            </a:r>
            <a:r>
              <a:rPr lang="ro-RO" sz="1600" b="1" dirty="0">
                <a:latin typeface="Times New Roman" panose="02020603050405020304" pitchFamily="18" charset="0"/>
                <a:cs typeface="Times New Roman" panose="02020603050405020304" pitchFamily="18" charset="0"/>
              </a:rPr>
              <a:t> Dumbrăveni, </a:t>
            </a:r>
            <a:r>
              <a:rPr lang="ro-RO" sz="1600" b="1" dirty="0" err="1">
                <a:latin typeface="Times New Roman" panose="02020603050405020304" pitchFamily="18" charset="0"/>
                <a:cs typeface="Times New Roman" panose="02020603050405020304" pitchFamily="18" charset="0"/>
              </a:rPr>
              <a:t>Gugeşti</a:t>
            </a:r>
            <a:r>
              <a:rPr lang="ro-RO" sz="1600" b="1" dirty="0">
                <a:latin typeface="Times New Roman" panose="02020603050405020304" pitchFamily="18" charset="0"/>
                <a:cs typeface="Times New Roman" panose="02020603050405020304" pitchFamily="18" charset="0"/>
              </a:rPr>
              <a:t>, </a:t>
            </a:r>
            <a:r>
              <a:rPr lang="ro-RO" sz="1600" b="1" dirty="0" err="1">
                <a:latin typeface="Times New Roman" panose="02020603050405020304" pitchFamily="18" charset="0"/>
                <a:cs typeface="Times New Roman" panose="02020603050405020304" pitchFamily="18" charset="0"/>
              </a:rPr>
              <a:t>Popeşti</a:t>
            </a:r>
            <a:r>
              <a:rPr lang="ro-RO" sz="1600" b="1" dirty="0">
                <a:latin typeface="Times New Roman" panose="02020603050405020304" pitchFamily="18" charset="0"/>
                <a:cs typeface="Times New Roman" panose="02020603050405020304" pitchFamily="18" charset="0"/>
              </a:rPr>
              <a:t>, </a:t>
            </a:r>
            <a:r>
              <a:rPr lang="ro-RO" sz="1600" b="1" dirty="0" err="1">
                <a:latin typeface="Times New Roman" panose="02020603050405020304" pitchFamily="18" charset="0"/>
                <a:cs typeface="Times New Roman" panose="02020603050405020304" pitchFamily="18" charset="0"/>
              </a:rPr>
              <a:t>Urecheşti</a:t>
            </a:r>
            <a:r>
              <a:rPr lang="ro-RO" sz="1600" b="1" dirty="0">
                <a:latin typeface="Times New Roman" panose="02020603050405020304" pitchFamily="18" charset="0"/>
                <a:cs typeface="Times New Roman" panose="02020603050405020304" pitchFamily="18" charset="0"/>
              </a:rPr>
              <a:t>, </a:t>
            </a:r>
            <a:r>
              <a:rPr lang="ro-RO" sz="1600" b="1" dirty="0" err="1">
                <a:latin typeface="Times New Roman" panose="02020603050405020304" pitchFamily="18" charset="0"/>
                <a:cs typeface="Times New Roman" panose="02020603050405020304" pitchFamily="18" charset="0"/>
              </a:rPr>
              <a:t>Budeşti</a:t>
            </a:r>
            <a:r>
              <a:rPr lang="ro-RO" sz="1600" b="1" dirty="0">
                <a:latin typeface="Times New Roman" panose="02020603050405020304" pitchFamily="18" charset="0"/>
                <a:cs typeface="Times New Roman" panose="02020603050405020304" pitchFamily="18" charset="0"/>
              </a:rPr>
              <a:t>, </a:t>
            </a:r>
            <a:r>
              <a:rPr lang="ro-RO" sz="1600" b="1" dirty="0" err="1">
                <a:latin typeface="Times New Roman" panose="02020603050405020304" pitchFamily="18" charset="0"/>
                <a:cs typeface="Times New Roman" panose="02020603050405020304" pitchFamily="18" charset="0"/>
              </a:rPr>
              <a:t>Coteşti</a:t>
            </a:r>
            <a:r>
              <a:rPr lang="ro-RO" sz="1600" b="1" dirty="0">
                <a:latin typeface="Times New Roman" panose="02020603050405020304" pitchFamily="18" charset="0"/>
                <a:cs typeface="Times New Roman" panose="02020603050405020304" pitchFamily="18" charset="0"/>
              </a:rPr>
              <a:t>, Blidari, </a:t>
            </a:r>
            <a:r>
              <a:rPr lang="ro-RO" sz="1600" b="1" dirty="0" err="1">
                <a:latin typeface="Times New Roman" panose="02020603050405020304" pitchFamily="18" charset="0"/>
                <a:cs typeface="Times New Roman" panose="02020603050405020304" pitchFamily="18" charset="0"/>
              </a:rPr>
              <a:t>Bonţeşti</a:t>
            </a:r>
            <a:r>
              <a:rPr lang="ro-RO" sz="1600" b="1" dirty="0">
                <a:latin typeface="Times New Roman" panose="02020603050405020304" pitchFamily="18" charset="0"/>
                <a:cs typeface="Times New Roman" panose="02020603050405020304" pitchFamily="18" charset="0"/>
              </a:rPr>
              <a:t>, </a:t>
            </a:r>
            <a:r>
              <a:rPr lang="ro-RO" sz="1600" b="1" dirty="0" err="1">
                <a:latin typeface="Times New Roman" panose="02020603050405020304" pitchFamily="18" charset="0"/>
                <a:cs typeface="Times New Roman" panose="02020603050405020304" pitchFamily="18" charset="0"/>
              </a:rPr>
              <a:t>Dălhăuţi</a:t>
            </a:r>
            <a:r>
              <a:rPr lang="ro-RO" sz="1600" b="1" dirty="0">
                <a:latin typeface="Times New Roman" panose="02020603050405020304" pitchFamily="18" charset="0"/>
                <a:cs typeface="Times New Roman" panose="02020603050405020304" pitchFamily="18" charset="0"/>
              </a:rPr>
              <a:t>, Faraoanele, </a:t>
            </a:r>
            <a:r>
              <a:rPr lang="ro-RO" sz="1600" b="1" dirty="0" err="1">
                <a:latin typeface="Times New Roman" panose="02020603050405020304" pitchFamily="18" charset="0"/>
                <a:cs typeface="Times New Roman" panose="02020603050405020304" pitchFamily="18" charset="0"/>
              </a:rPr>
              <a:t>Râmniceanca</a:t>
            </a:r>
            <a:r>
              <a:rPr lang="ro-RO" sz="1600" b="1" dirty="0">
                <a:latin typeface="Times New Roman" panose="02020603050405020304" pitchFamily="18" charset="0"/>
                <a:cs typeface="Times New Roman" panose="02020603050405020304" pitchFamily="18" charset="0"/>
              </a:rPr>
              <a:t>, Beciu, </a:t>
            </a:r>
            <a:r>
              <a:rPr lang="ro-RO" sz="1600" b="1" dirty="0" err="1">
                <a:latin typeface="Times New Roman" panose="02020603050405020304" pitchFamily="18" charset="0"/>
                <a:cs typeface="Times New Roman" panose="02020603050405020304" pitchFamily="18" charset="0"/>
              </a:rPr>
              <a:t>Odobeşti</a:t>
            </a:r>
            <a:r>
              <a:rPr lang="ro-RO" sz="1600" b="1" dirty="0">
                <a:latin typeface="Times New Roman" panose="02020603050405020304" pitchFamily="18" charset="0"/>
                <a:cs typeface="Times New Roman" panose="02020603050405020304" pitchFamily="18" charset="0"/>
              </a:rPr>
              <a:t> cu conectivitate directă la </a:t>
            </a:r>
            <a:r>
              <a:rPr lang="ro-RO" sz="1600" b="1" dirty="0" err="1">
                <a:latin typeface="Times New Roman" panose="02020603050405020304" pitchFamily="18" charset="0"/>
                <a:cs typeface="Times New Roman" panose="02020603050405020304" pitchFamily="18" charset="0"/>
              </a:rPr>
              <a:t>reţeaua</a:t>
            </a:r>
            <a:r>
              <a:rPr lang="ro-RO" sz="1600" b="1" dirty="0">
                <a:latin typeface="Times New Roman" panose="02020603050405020304" pitchFamily="18" charset="0"/>
                <a:cs typeface="Times New Roman" panose="02020603050405020304" pitchFamily="18" charset="0"/>
              </a:rPr>
              <a:t> TEN –T” – DJ 205B - </a:t>
            </a:r>
            <a:r>
              <a:rPr lang="ro-RO" sz="1600" dirty="0">
                <a:latin typeface="Times New Roman" panose="02020603050405020304" pitchFamily="18" charset="0"/>
                <a:cs typeface="Times New Roman" panose="02020603050405020304" pitchFamily="18" charset="0"/>
              </a:rPr>
              <a:t>108.547.817 lei (POR  2014-2020)</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br>
              <a:rPr lang="ro-RO" sz="1600" dirty="0">
                <a:latin typeface="Times New Roman" panose="02020603050405020304" pitchFamily="18" charset="0"/>
                <a:cs typeface="Times New Roman" panose="02020603050405020304" pitchFamily="18" charset="0"/>
              </a:rPr>
            </a:br>
            <a:r>
              <a:rPr lang="ro-RO" sz="1600" b="1" dirty="0">
                <a:latin typeface="Times New Roman" panose="02020603050405020304" pitchFamily="18" charset="0"/>
                <a:cs typeface="Times New Roman" panose="02020603050405020304" pitchFamily="18" charset="0"/>
              </a:rPr>
              <a:t>„Modernizarea  infrastructurii rutiere de drum judeţean dintre localităţile limită </a:t>
            </a:r>
            <a:r>
              <a:rPr lang="ro-RO" sz="1600" b="1" dirty="0" err="1">
                <a:latin typeface="Times New Roman" panose="02020603050405020304" pitchFamily="18" charset="0"/>
                <a:cs typeface="Times New Roman" panose="02020603050405020304" pitchFamily="18" charset="0"/>
              </a:rPr>
              <a:t>judeţ</a:t>
            </a:r>
            <a:r>
              <a:rPr lang="ro-RO" sz="1600" b="1" dirty="0">
                <a:latin typeface="Times New Roman" panose="02020603050405020304" pitchFamily="18" charset="0"/>
                <a:cs typeface="Times New Roman" panose="02020603050405020304" pitchFamily="18" charset="0"/>
              </a:rPr>
              <a:t> Buzău-Voetin-Sihlea-</a:t>
            </a:r>
            <a:r>
              <a:rPr lang="ro-RO" sz="1600" b="1" dirty="0" err="1">
                <a:latin typeface="Times New Roman" panose="02020603050405020304" pitchFamily="18" charset="0"/>
                <a:cs typeface="Times New Roman" panose="02020603050405020304" pitchFamily="18" charset="0"/>
              </a:rPr>
              <a:t>Obrejiţa</a:t>
            </a:r>
            <a:r>
              <a:rPr lang="ro-RO" sz="1600" b="1" dirty="0">
                <a:latin typeface="Times New Roman" panose="02020603050405020304" pitchFamily="18" charset="0"/>
                <a:cs typeface="Times New Roman" panose="02020603050405020304" pitchFamily="18" charset="0"/>
              </a:rPr>
              <a:t>-</a:t>
            </a:r>
            <a:r>
              <a:rPr lang="ro-RO" sz="1600" b="1" dirty="0" err="1">
                <a:latin typeface="Times New Roman" panose="02020603050405020304" pitchFamily="18" charset="0"/>
                <a:cs typeface="Times New Roman" panose="02020603050405020304" pitchFamily="18" charset="0"/>
              </a:rPr>
              <a:t>Tîmboieşti-Bordeşti</a:t>
            </a:r>
            <a:r>
              <a:rPr lang="ro-RO" sz="1600" b="1" dirty="0">
                <a:latin typeface="Times New Roman" panose="02020603050405020304" pitchFamily="18" charset="0"/>
                <a:cs typeface="Times New Roman" panose="02020603050405020304" pitchFamily="18" charset="0"/>
              </a:rPr>
              <a:t> cu conectivitate directă la reţeaua TEN –T” – DJ 202E</a:t>
            </a:r>
            <a:r>
              <a:rPr lang="ro-RO" sz="1600" dirty="0">
                <a:latin typeface="Times New Roman" panose="02020603050405020304" pitchFamily="18" charset="0"/>
                <a:cs typeface="Times New Roman" panose="02020603050405020304" pitchFamily="18" charset="0"/>
              </a:rPr>
              <a:t>	-  56.320.632 lei (POR  2014-2020)</a:t>
            </a:r>
            <a:br>
              <a:rPr lang="ro-RO" sz="1600" dirty="0">
                <a:latin typeface="Times New Roman" panose="02020603050405020304" pitchFamily="18" charset="0"/>
                <a:cs typeface="Times New Roman" panose="02020603050405020304" pitchFamily="18" charset="0"/>
              </a:rPr>
            </a:br>
            <a:br>
              <a:rPr lang="ro-RO" sz="1600" dirty="0">
                <a:latin typeface="Times New Roman" panose="02020603050405020304" pitchFamily="18" charset="0"/>
                <a:cs typeface="Times New Roman" panose="02020603050405020304" pitchFamily="18" charset="0"/>
              </a:rPr>
            </a:br>
            <a:r>
              <a:rPr lang="ro-RO" sz="1600" b="1" i="0" dirty="0">
                <a:effectLst/>
                <a:latin typeface="Times New Roman" panose="02020603050405020304" pitchFamily="18" charset="0"/>
                <a:cs typeface="Times New Roman" panose="02020603050405020304" pitchFamily="18" charset="0"/>
              </a:rPr>
              <a:t>“Modernizarea infrastructurii rutiere de drum </a:t>
            </a:r>
            <a:r>
              <a:rPr lang="ro-RO" sz="1600" b="1" i="0" dirty="0" err="1">
                <a:effectLst/>
                <a:latin typeface="Times New Roman" panose="02020603050405020304" pitchFamily="18" charset="0"/>
                <a:cs typeface="Times New Roman" panose="02020603050405020304" pitchFamily="18" charset="0"/>
              </a:rPr>
              <a:t>judeţean</a:t>
            </a:r>
            <a:r>
              <a:rPr lang="ro-RO" sz="1600" b="1" i="0" dirty="0">
                <a:effectLst/>
                <a:latin typeface="Times New Roman" panose="02020603050405020304" pitchFamily="18" charset="0"/>
                <a:cs typeface="Times New Roman" panose="02020603050405020304" pitchFamily="18" charset="0"/>
              </a:rPr>
              <a:t> dintre </a:t>
            </a:r>
            <a:r>
              <a:rPr lang="ro-RO" sz="1600" b="1" i="0" dirty="0" err="1">
                <a:effectLst/>
                <a:latin typeface="Times New Roman" panose="02020603050405020304" pitchFamily="18" charset="0"/>
                <a:cs typeface="Times New Roman" panose="02020603050405020304" pitchFamily="18" charset="0"/>
              </a:rPr>
              <a:t>localităţile</a:t>
            </a:r>
            <a:r>
              <a:rPr lang="ro-RO" sz="1600" b="1" i="0" dirty="0">
                <a:effectLst/>
                <a:latin typeface="Times New Roman" panose="02020603050405020304" pitchFamily="18" charset="0"/>
                <a:cs typeface="Times New Roman" panose="02020603050405020304" pitchFamily="18" charset="0"/>
              </a:rPr>
              <a:t>: </a:t>
            </a:r>
            <a:r>
              <a:rPr lang="ro-RO" sz="1600" b="1" i="0" dirty="0" err="1">
                <a:effectLst/>
                <a:latin typeface="Times New Roman" panose="02020603050405020304" pitchFamily="18" charset="0"/>
                <a:cs typeface="Times New Roman" panose="02020603050405020304" pitchFamily="18" charset="0"/>
              </a:rPr>
              <a:t>Focşani</a:t>
            </a:r>
            <a:r>
              <a:rPr lang="ro-RO" sz="1600" b="1" i="0" dirty="0">
                <a:effectLst/>
                <a:latin typeface="Times New Roman" panose="02020603050405020304" pitchFamily="18" charset="0"/>
                <a:cs typeface="Times New Roman" panose="02020603050405020304" pitchFamily="18" charset="0"/>
              </a:rPr>
              <a:t> – </a:t>
            </a:r>
            <a:r>
              <a:rPr lang="ro-RO" sz="1600" b="1" i="0" dirty="0" err="1">
                <a:effectLst/>
                <a:latin typeface="Times New Roman" panose="02020603050405020304" pitchFamily="18" charset="0"/>
                <a:cs typeface="Times New Roman" panose="02020603050405020304" pitchFamily="18" charset="0"/>
              </a:rPr>
              <a:t>Goleşti</a:t>
            </a:r>
            <a:r>
              <a:rPr lang="ro-RO" sz="1600" b="1" i="0" dirty="0">
                <a:effectLst/>
                <a:latin typeface="Times New Roman" panose="02020603050405020304" pitchFamily="18" charset="0"/>
                <a:cs typeface="Times New Roman" panose="02020603050405020304" pitchFamily="18" charset="0"/>
              </a:rPr>
              <a:t> – </a:t>
            </a:r>
            <a:r>
              <a:rPr lang="ro-RO" sz="1600" b="1" i="0" dirty="0" err="1">
                <a:effectLst/>
                <a:latin typeface="Times New Roman" panose="02020603050405020304" pitchFamily="18" charset="0"/>
                <a:cs typeface="Times New Roman" panose="02020603050405020304" pitchFamily="18" charset="0"/>
              </a:rPr>
              <a:t>Vîrteşcoiu</a:t>
            </a:r>
            <a:r>
              <a:rPr lang="ro-RO" sz="1600" b="1" i="0" dirty="0">
                <a:effectLst/>
                <a:latin typeface="Times New Roman" panose="02020603050405020304" pitchFamily="18" charset="0"/>
                <a:cs typeface="Times New Roman" panose="02020603050405020304" pitchFamily="18" charset="0"/>
              </a:rPr>
              <a:t> – </a:t>
            </a:r>
            <a:r>
              <a:rPr lang="ro-RO" sz="1600" b="1" i="0" dirty="0" err="1">
                <a:effectLst/>
                <a:latin typeface="Times New Roman" panose="02020603050405020304" pitchFamily="18" charset="0"/>
                <a:cs typeface="Times New Roman" panose="02020603050405020304" pitchFamily="18" charset="0"/>
              </a:rPr>
              <a:t>Odobeşti</a:t>
            </a:r>
            <a:r>
              <a:rPr lang="ro-RO" sz="1600" b="1" i="0" dirty="0">
                <a:effectLst/>
                <a:latin typeface="Times New Roman" panose="02020603050405020304" pitchFamily="18" charset="0"/>
                <a:cs typeface="Times New Roman" panose="02020603050405020304" pitchFamily="18" charset="0"/>
              </a:rPr>
              <a:t> cu conectivitate directă la </a:t>
            </a:r>
            <a:r>
              <a:rPr lang="ro-RO" sz="1600" b="1" i="0" dirty="0" err="1">
                <a:effectLst/>
                <a:latin typeface="Times New Roman" panose="02020603050405020304" pitchFamily="18" charset="0"/>
                <a:cs typeface="Times New Roman" panose="02020603050405020304" pitchFamily="18" charset="0"/>
              </a:rPr>
              <a:t>reţeaua</a:t>
            </a:r>
            <a:r>
              <a:rPr lang="ro-RO" sz="1600" b="1" i="0" dirty="0">
                <a:effectLst/>
                <a:latin typeface="Times New Roman" panose="02020603050405020304" pitchFamily="18" charset="0"/>
                <a:cs typeface="Times New Roman" panose="02020603050405020304" pitchFamily="18" charset="0"/>
              </a:rPr>
              <a:t> TEN-T” - dj 205c -</a:t>
            </a:r>
            <a:r>
              <a:rPr lang="ro-RO" sz="1600" dirty="0">
                <a:latin typeface="Times New Roman" panose="02020603050405020304" pitchFamily="18" charset="0"/>
                <a:cs typeface="Times New Roman" panose="02020603050405020304" pitchFamily="18" charset="0"/>
              </a:rPr>
              <a:t> </a:t>
            </a:r>
            <a:r>
              <a:rPr lang="ro-RO" sz="1600" b="0" i="0" dirty="0">
                <a:effectLst/>
                <a:latin typeface="Times New Roman" panose="02020603050405020304" pitchFamily="18" charset="0"/>
                <a:cs typeface="Times New Roman" panose="02020603050405020304" pitchFamily="18" charset="0"/>
              </a:rPr>
              <a:t>46.761.868 lei </a:t>
            </a:r>
            <a:r>
              <a:rPr lang="ro-RO" sz="1600" dirty="0">
                <a:latin typeface="Times New Roman" panose="02020603050405020304" pitchFamily="18" charset="0"/>
                <a:cs typeface="Times New Roman" panose="02020603050405020304" pitchFamily="18" charset="0"/>
              </a:rPr>
              <a:t> (POR  2014-2020)</a:t>
            </a:r>
            <a:br>
              <a:rPr lang="ro-RO" sz="1600" b="0" i="0" dirty="0">
                <a:effectLst/>
                <a:latin typeface="Times New Roman" panose="02020603050405020304" pitchFamily="18" charset="0"/>
                <a:cs typeface="Times New Roman" panose="02020603050405020304" pitchFamily="18" charset="0"/>
              </a:rPr>
            </a:b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solidFill>
                  <a:schemeClr val="bg1"/>
                </a:solidFill>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„Modernizarea  infrastructurii rutiere de drum </a:t>
            </a:r>
            <a:r>
              <a:rPr lang="ro-RO" sz="1600" b="1" dirty="0" err="1">
                <a:latin typeface="Times New Roman" panose="02020603050405020304" pitchFamily="18" charset="0"/>
                <a:cs typeface="Times New Roman" panose="02020603050405020304" pitchFamily="18" charset="0"/>
              </a:rPr>
              <a:t>judeţean</a:t>
            </a:r>
            <a:r>
              <a:rPr lang="ro-RO" sz="1600" b="1" dirty="0">
                <a:latin typeface="Times New Roman" panose="02020603050405020304" pitchFamily="18" charset="0"/>
                <a:cs typeface="Times New Roman" panose="02020603050405020304" pitchFamily="18" charset="0"/>
              </a:rPr>
              <a:t> dintre </a:t>
            </a:r>
            <a:r>
              <a:rPr lang="ro-RO" sz="1600" b="1" dirty="0" err="1">
                <a:latin typeface="Times New Roman" panose="02020603050405020304" pitchFamily="18" charset="0"/>
                <a:cs typeface="Times New Roman" panose="02020603050405020304" pitchFamily="18" charset="0"/>
              </a:rPr>
              <a:t>localităţile</a:t>
            </a:r>
            <a:r>
              <a:rPr lang="ro-RO" sz="1600" b="1" dirty="0">
                <a:latin typeface="Times New Roman" panose="02020603050405020304" pitchFamily="18" charset="0"/>
                <a:cs typeface="Times New Roman" panose="02020603050405020304" pitchFamily="18" charset="0"/>
              </a:rPr>
              <a:t> Gologanu – Slobozia </a:t>
            </a:r>
            <a:r>
              <a:rPr lang="ro-RO" sz="1600" b="1" dirty="0" err="1">
                <a:latin typeface="Times New Roman" panose="02020603050405020304" pitchFamily="18" charset="0"/>
                <a:cs typeface="Times New Roman" panose="02020603050405020304" pitchFamily="18" charset="0"/>
              </a:rPr>
              <a:t>Ciorăşti</a:t>
            </a:r>
            <a:r>
              <a:rPr lang="ro-RO" sz="1600" b="1" dirty="0">
                <a:latin typeface="Times New Roman" panose="02020603050405020304" pitchFamily="18" charset="0"/>
                <a:cs typeface="Times New Roman" panose="02020603050405020304" pitchFamily="18" charset="0"/>
              </a:rPr>
              <a:t> –  </a:t>
            </a:r>
            <a:r>
              <a:rPr lang="ro-RO" sz="1600" b="1" dirty="0" err="1">
                <a:latin typeface="Times New Roman" panose="02020603050405020304" pitchFamily="18" charset="0"/>
                <a:cs typeface="Times New Roman" panose="02020603050405020304" pitchFamily="18" charset="0"/>
              </a:rPr>
              <a:t>Coteşti</a:t>
            </a:r>
            <a:r>
              <a:rPr lang="ro-RO" sz="1600" b="1" dirty="0">
                <a:latin typeface="Times New Roman" panose="02020603050405020304" pitchFamily="18" charset="0"/>
                <a:cs typeface="Times New Roman" panose="02020603050405020304" pitchFamily="18" charset="0"/>
              </a:rPr>
              <a:t>, cu conectivitate directă la </a:t>
            </a:r>
            <a:r>
              <a:rPr lang="ro-RO" sz="1600" b="1" dirty="0" err="1">
                <a:latin typeface="Times New Roman" panose="02020603050405020304" pitchFamily="18" charset="0"/>
                <a:cs typeface="Times New Roman" panose="02020603050405020304" pitchFamily="18" charset="0"/>
              </a:rPr>
              <a:t>reţeaua</a:t>
            </a:r>
            <a:r>
              <a:rPr lang="ro-RO" sz="1600" b="1" dirty="0">
                <a:latin typeface="Times New Roman" panose="02020603050405020304" pitchFamily="18" charset="0"/>
                <a:cs typeface="Times New Roman" panose="02020603050405020304" pitchFamily="18" charset="0"/>
              </a:rPr>
              <a:t> TEN –T” – DJ 205R</a:t>
            </a:r>
            <a:r>
              <a:rPr lang="ro-RO" sz="1600" dirty="0">
                <a:latin typeface="Times New Roman" panose="02020603050405020304" pitchFamily="18" charset="0"/>
                <a:cs typeface="Times New Roman" panose="02020603050405020304" pitchFamily="18" charset="0"/>
              </a:rPr>
              <a:t> - 26.474.967 lei (POR  2014-2020)</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p>
        </p:txBody>
      </p:sp>
      <p:pic>
        <p:nvPicPr>
          <p:cNvPr id="4" name="Imagine 3">
            <a:extLst>
              <a:ext uri="{FF2B5EF4-FFF2-40B4-BE49-F238E27FC236}">
                <a16:creationId xmlns:a16="http://schemas.microsoft.com/office/drawing/2014/main" id="{08D6E883-DA9A-4370-86F5-026B6E7D1B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7716" y="3657600"/>
            <a:ext cx="2636395" cy="3097763"/>
          </a:xfrm>
          <a:prstGeom prst="rect">
            <a:avLst/>
          </a:prstGeom>
        </p:spPr>
      </p:pic>
    </p:spTree>
    <p:extLst>
      <p:ext uri="{BB962C8B-B14F-4D97-AF65-F5344CB8AC3E}">
        <p14:creationId xmlns:p14="http://schemas.microsoft.com/office/powerpoint/2010/main" val="21240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684212" y="102637"/>
            <a:ext cx="9187577" cy="1338943"/>
          </a:xfrm>
        </p:spPr>
        <p:txBody>
          <a:bodyPr>
            <a:noAutofit/>
          </a:bodyPr>
          <a:lstStyle/>
          <a:p>
            <a:pPr fontAlgn="b"/>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endParaRPr lang="ro-RO" sz="4000" dirty="0"/>
          </a:p>
        </p:txBody>
      </p:sp>
      <p:sp>
        <p:nvSpPr>
          <p:cNvPr id="4" name="Subtitlu 3">
            <a:extLst>
              <a:ext uri="{FF2B5EF4-FFF2-40B4-BE49-F238E27FC236}">
                <a16:creationId xmlns:a16="http://schemas.microsoft.com/office/drawing/2014/main" id="{9DB7DF11-AD88-46B5-830A-CC53CF5A67BF}"/>
              </a:ext>
            </a:extLst>
          </p:cNvPr>
          <p:cNvSpPr>
            <a:spLocks noGrp="1"/>
          </p:cNvSpPr>
          <p:nvPr>
            <p:ph type="subTitle" idx="1"/>
          </p:nvPr>
        </p:nvSpPr>
        <p:spPr>
          <a:xfrm>
            <a:off x="452761" y="1926453"/>
            <a:ext cx="8848894" cy="3480047"/>
          </a:xfrm>
        </p:spPr>
        <p:txBody>
          <a:bodyPr>
            <a:noAutofit/>
          </a:bodyPr>
          <a:lstStyle/>
          <a:p>
            <a:r>
              <a:rPr lang="ro-RO" sz="2000" b="1" dirty="0">
                <a:solidFill>
                  <a:schemeClr val="tx1"/>
                </a:solidFill>
                <a:latin typeface="Times New Roman" panose="02020603050405020304" pitchFamily="18" charset="0"/>
                <a:cs typeface="Times New Roman" panose="02020603050405020304" pitchFamily="18" charset="0"/>
              </a:rPr>
              <a:t>Inovare și performanță în administrația publică a Consiliului Județean Vrancea - </a:t>
            </a:r>
            <a:r>
              <a:rPr lang="ro-RO" sz="2000" dirty="0">
                <a:solidFill>
                  <a:schemeClr val="tx1"/>
                </a:solidFill>
                <a:latin typeface="Times New Roman" panose="02020603050405020304" pitchFamily="18" charset="0"/>
                <a:cs typeface="Times New Roman" panose="02020603050405020304" pitchFamily="18" charset="0"/>
              </a:rPr>
              <a:t>3.949.107 lei (POCA 2014-2020) - în implementare</a:t>
            </a:r>
          </a:p>
          <a:p>
            <a:endParaRPr lang="ro-RO" sz="2000" dirty="0">
              <a:solidFill>
                <a:schemeClr val="tx1"/>
              </a:solidFill>
              <a:latin typeface="Times New Roman" panose="02020603050405020304" pitchFamily="18" charset="0"/>
              <a:cs typeface="Times New Roman" panose="02020603050405020304" pitchFamily="18" charset="0"/>
            </a:endParaRPr>
          </a:p>
          <a:p>
            <a:pPr algn="ctr"/>
            <a:r>
              <a:rPr lang="ro-RO" sz="2400" dirty="0">
                <a:solidFill>
                  <a:schemeClr val="tx1"/>
                </a:solidFill>
              </a:rPr>
              <a:t>*</a:t>
            </a:r>
          </a:p>
          <a:p>
            <a:pPr algn="ctr"/>
            <a:br>
              <a:rPr lang="ro-RO" sz="1600" dirty="0">
                <a:solidFill>
                  <a:schemeClr val="tx1"/>
                </a:solidFill>
                <a:latin typeface="Times New Roman" panose="02020603050405020304" pitchFamily="18" charset="0"/>
                <a:cs typeface="Times New Roman" panose="02020603050405020304" pitchFamily="18" charset="0"/>
              </a:rPr>
            </a:br>
            <a:r>
              <a:rPr lang="ro-RO" sz="2000" dirty="0">
                <a:solidFill>
                  <a:schemeClr val="tx1"/>
                </a:solidFill>
                <a:latin typeface="Times New Roman" panose="02020603050405020304" pitchFamily="18" charset="0"/>
                <a:cs typeface="Times New Roman" panose="02020603050405020304" pitchFamily="18" charset="0"/>
              </a:rPr>
              <a:t> </a:t>
            </a:r>
            <a:r>
              <a:rPr lang="ro-RO" sz="2000" b="1" dirty="0">
                <a:solidFill>
                  <a:schemeClr val="tx1"/>
                </a:solidFill>
                <a:latin typeface="Times New Roman" panose="02020603050405020304" pitchFamily="18" charset="0"/>
                <a:cs typeface="Times New Roman" panose="02020603050405020304" pitchFamily="18" charset="0"/>
              </a:rPr>
              <a:t>„Dotarea centrelor sociale rezidențiale din subordinea D.G.A.S.P.C. Vrancea cu echipamente de protecție în contextul generat de pandemia COVID-19”</a:t>
            </a:r>
            <a:r>
              <a:rPr lang="ro-RO" sz="2000" dirty="0">
                <a:solidFill>
                  <a:schemeClr val="tx1"/>
                </a:solidFill>
                <a:latin typeface="Times New Roman" panose="02020603050405020304" pitchFamily="18" charset="0"/>
                <a:cs typeface="Times New Roman" panose="02020603050405020304" pitchFamily="18" charset="0"/>
              </a:rPr>
              <a:t> – 14.455. 314 lei (POIM 2014 – 2020) - Este în etapa de </a:t>
            </a:r>
            <a:r>
              <a:rPr lang="ro-RO" sz="2000">
                <a:solidFill>
                  <a:schemeClr val="tx1"/>
                </a:solidFill>
                <a:latin typeface="Times New Roman" panose="02020603050405020304" pitchFamily="18" charset="0"/>
                <a:cs typeface="Times New Roman" panose="02020603050405020304" pitchFamily="18" charset="0"/>
              </a:rPr>
              <a:t>evaluare economică</a:t>
            </a:r>
            <a:br>
              <a:rPr lang="ro-RO" sz="2000" dirty="0">
                <a:solidFill>
                  <a:schemeClr val="tx1"/>
                </a:solidFill>
                <a:latin typeface="Times New Roman" panose="02020603050405020304" pitchFamily="18" charset="0"/>
                <a:cs typeface="Times New Roman" panose="02020603050405020304" pitchFamily="18" charset="0"/>
              </a:rPr>
            </a:br>
            <a:endParaRPr lang="ro-RO" sz="2000" dirty="0">
              <a:solidFill>
                <a:schemeClr val="tx1"/>
              </a:solidFill>
              <a:latin typeface="Times New Roman" panose="02020603050405020304" pitchFamily="18" charset="0"/>
              <a:cs typeface="Times New Roman" panose="02020603050405020304" pitchFamily="18" charset="0"/>
            </a:endParaRPr>
          </a:p>
          <a:p>
            <a:pPr algn="ctr"/>
            <a:endParaRPr lang="ro-RO" sz="5400" b="1" dirty="0">
              <a:solidFill>
                <a:schemeClr val="tx1"/>
              </a:solidFill>
              <a:latin typeface="Times New Roman" panose="02020603050405020304" pitchFamily="18" charset="0"/>
              <a:cs typeface="Times New Roman" panose="02020603050405020304" pitchFamily="18" charset="0"/>
            </a:endParaRPr>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1655" y="3650478"/>
            <a:ext cx="2642456" cy="3104885"/>
          </a:xfrm>
          <a:prstGeom prst="rect">
            <a:avLst/>
          </a:prstGeom>
        </p:spPr>
      </p:pic>
    </p:spTree>
    <p:extLst>
      <p:ext uri="{BB962C8B-B14F-4D97-AF65-F5344CB8AC3E}">
        <p14:creationId xmlns:p14="http://schemas.microsoft.com/office/powerpoint/2010/main" val="243741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247889" y="1080655"/>
            <a:ext cx="9231965" cy="5392075"/>
          </a:xfrm>
        </p:spPr>
        <p:txBody>
          <a:bodyPr>
            <a:noAutofit/>
          </a:bodyPr>
          <a:lstStyle/>
          <a:p>
            <a:pPr algn="ct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r>
              <a:rPr lang="ro-RO" sz="2000" b="1" dirty="0">
                <a:solidFill>
                  <a:schemeClr val="bg1"/>
                </a:solidFill>
                <a:latin typeface="Times New Roman" panose="02020603050405020304" pitchFamily="18" charset="0"/>
                <a:cs typeface="Times New Roman" panose="02020603050405020304" pitchFamily="18" charset="0"/>
              </a:rPr>
              <a:t>   </a:t>
            </a:r>
            <a:br>
              <a:rPr lang="ro-RO" sz="2000" b="1" dirty="0">
                <a:solidFill>
                  <a:schemeClr val="bg1"/>
                </a:solidFill>
                <a:latin typeface="Times New Roman" panose="02020603050405020304" pitchFamily="18" charset="0"/>
                <a:cs typeface="Times New Roman" panose="02020603050405020304" pitchFamily="18" charset="0"/>
              </a:rPr>
            </a:br>
            <a:r>
              <a:rPr lang="ro-RO" sz="4000" b="1" dirty="0">
                <a:solidFill>
                  <a:schemeClr val="bg2"/>
                </a:solidFill>
                <a:latin typeface="Times New Roman" panose="02020603050405020304" pitchFamily="18" charset="0"/>
                <a:cs typeface="Times New Roman" panose="02020603050405020304" pitchFamily="18" charset="0"/>
              </a:rPr>
              <a:t>consiliul </a:t>
            </a:r>
            <a:r>
              <a:rPr lang="ro-RO" sz="4000" b="1" dirty="0">
                <a:solidFill>
                  <a:srgbClr val="FFFF00"/>
                </a:solidFill>
                <a:latin typeface="Times New Roman" panose="02020603050405020304" pitchFamily="18" charset="0"/>
                <a:cs typeface="Times New Roman" panose="02020603050405020304" pitchFamily="18" charset="0"/>
              </a:rPr>
              <a:t>județean</a:t>
            </a:r>
            <a:r>
              <a:rPr lang="ro-RO" sz="4000" b="1" dirty="0">
                <a:solidFill>
                  <a:schemeClr val="bg2"/>
                </a:solidFill>
                <a:latin typeface="Times New Roman" panose="02020603050405020304" pitchFamily="18" charset="0"/>
                <a:cs typeface="Times New Roman" panose="02020603050405020304" pitchFamily="18" charset="0"/>
              </a:rPr>
              <a:t> </a:t>
            </a:r>
            <a:r>
              <a:rPr lang="ro-RO" sz="4000" b="1" dirty="0" err="1">
                <a:solidFill>
                  <a:srgbClr val="FF0000"/>
                </a:solidFill>
                <a:latin typeface="Times New Roman" panose="02020603050405020304" pitchFamily="18" charset="0"/>
                <a:cs typeface="Times New Roman" panose="02020603050405020304" pitchFamily="18" charset="0"/>
              </a:rPr>
              <a:t>vrancea</a:t>
            </a:r>
            <a:br>
              <a:rPr lang="ro-RO" sz="2000" b="1" dirty="0">
                <a:solidFill>
                  <a:schemeClr val="bg1"/>
                </a:solidFill>
                <a:latin typeface="Times New Roman" panose="02020603050405020304" pitchFamily="18" charset="0"/>
                <a:cs typeface="Times New Roman" panose="02020603050405020304" pitchFamily="18" charset="0"/>
              </a:rPr>
            </a:br>
            <a:br>
              <a:rPr lang="ro-RO" sz="2000" b="1" dirty="0">
                <a:solidFill>
                  <a:schemeClr val="bg1"/>
                </a:solidFill>
                <a:latin typeface="Times New Roman" panose="02020603050405020304" pitchFamily="18" charset="0"/>
                <a:cs typeface="Times New Roman" panose="02020603050405020304" pitchFamily="18" charset="0"/>
              </a:rPr>
            </a:br>
            <a:r>
              <a:rPr lang="ro-RO" sz="1600" b="1" u="sng" dirty="0">
                <a:latin typeface="Times New Roman" panose="02020603050405020304" pitchFamily="18" charset="0"/>
                <a:cs typeface="Times New Roman" panose="02020603050405020304" pitchFamily="18" charset="0"/>
              </a:rPr>
              <a:t>LISTA PARTENERIATELOR ÎNCHEIATE în anul 2021</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acord de parteneriat pentru Proiectul ITI – Ținutul Buzăului, Vrancei și Prahovei.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Asociația de Dezvoltare Intercomunitară „Ținutul Buzăului”, în vederea realizării unor Investiții Teritoriale Integrate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Protocol de colaborare încheiat între Consiliul Județean Vrancea și Asociația Dendrologilor Privați (ADP) - pregătirea și depunerea de proiecte pentru îmbunătățirea mediului înconjurător (parazăpezi verzi și iluminat stradal)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Parteneriat pentru dezvoltare locală încheiat între Consiliul Județean Vrancea și REDI - Roma </a:t>
            </a:r>
            <a:r>
              <a:rPr lang="ro-RO" sz="1400" dirty="0" err="1">
                <a:latin typeface="Times New Roman" panose="02020603050405020304" pitchFamily="18" charset="0"/>
                <a:cs typeface="Times New Roman" panose="02020603050405020304" pitchFamily="18" charset="0"/>
              </a:rPr>
              <a:t>Entrepreneurship</a:t>
            </a:r>
            <a:r>
              <a:rPr lang="ro-RO" sz="1400" dirty="0">
                <a:latin typeface="Times New Roman" panose="02020603050405020304" pitchFamily="18" charset="0"/>
                <a:cs typeface="Times New Roman" panose="02020603050405020304" pitchFamily="18" charset="0"/>
              </a:rPr>
              <a:t> </a:t>
            </a:r>
            <a:r>
              <a:rPr lang="ro-RO" sz="1400" dirty="0" err="1">
                <a:latin typeface="Times New Roman" panose="02020603050405020304" pitchFamily="18" charset="0"/>
                <a:cs typeface="Times New Roman" panose="02020603050405020304" pitchFamily="18" charset="0"/>
              </a:rPr>
              <a:t>Development</a:t>
            </a:r>
            <a:r>
              <a:rPr lang="ro-RO" sz="1400" dirty="0">
                <a:latin typeface="Times New Roman" panose="02020603050405020304" pitchFamily="18" charset="0"/>
                <a:cs typeface="Times New Roman" panose="02020603050405020304" pitchFamily="18" charset="0"/>
              </a:rPr>
              <a:t> </a:t>
            </a:r>
            <a:r>
              <a:rPr lang="ro-RO" sz="1400" dirty="0" err="1">
                <a:latin typeface="Times New Roman" panose="02020603050405020304" pitchFamily="18" charset="0"/>
                <a:cs typeface="Times New Roman" panose="02020603050405020304" pitchFamily="18" charset="0"/>
              </a:rPr>
              <a:t>Initiative</a:t>
            </a:r>
            <a:r>
              <a:rPr lang="ro-RO" sz="1400" dirty="0">
                <a:latin typeface="Times New Roman" panose="02020603050405020304" pitchFamily="18" charset="0"/>
                <a:cs typeface="Times New Roman" panose="02020603050405020304" pitchFamily="18" charset="0"/>
              </a:rPr>
              <a:t> . proiect: ”Bugetare participativă în județul Vrancea - premisă pentru promovarea dezvoltării la nivel local”</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Parteneriat pentru dezvoltare locală încheiat între Consiliul Județean Vrancea și Asociația Euro&lt;26. Proiect: „Guvernare transparentă, deschisă și participativă prin implicarea societății civile în elaborarea unui brand local”</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Parteneriat încheiat cu Asociația </a:t>
            </a:r>
            <a:r>
              <a:rPr lang="ro-RO" sz="1400" dirty="0" err="1">
                <a:latin typeface="Times New Roman" panose="02020603050405020304" pitchFamily="18" charset="0"/>
                <a:cs typeface="Times New Roman" panose="02020603050405020304" pitchFamily="18" charset="0"/>
              </a:rPr>
              <a:t>Grow</a:t>
            </a:r>
            <a:r>
              <a:rPr lang="ro-RO" sz="1400" dirty="0">
                <a:latin typeface="Times New Roman" panose="02020603050405020304" pitchFamily="18" charset="0"/>
                <a:cs typeface="Times New Roman" panose="02020603050405020304" pitchFamily="18" charset="0"/>
              </a:rPr>
              <a:t> </a:t>
            </a:r>
            <a:r>
              <a:rPr lang="ro-RO" sz="1400" dirty="0" err="1">
                <a:latin typeface="Times New Roman" panose="02020603050405020304" pitchFamily="18" charset="0"/>
                <a:cs typeface="Times New Roman" panose="02020603050405020304" pitchFamily="18" charset="0"/>
              </a:rPr>
              <a:t>Up</a:t>
            </a:r>
            <a:r>
              <a:rPr lang="ro-RO" sz="1400" dirty="0">
                <a:latin typeface="Times New Roman" panose="02020603050405020304" pitchFamily="18" charset="0"/>
                <a:cs typeface="Times New Roman" panose="02020603050405020304" pitchFamily="18" charset="0"/>
              </a:rPr>
              <a:t> Project în vederea participării </a:t>
            </a:r>
            <a:r>
              <a:rPr lang="ro-RO" sz="1400" dirty="0" err="1">
                <a:latin typeface="Times New Roman" panose="02020603050405020304" pitchFamily="18" charset="0"/>
                <a:cs typeface="Times New Roman" panose="02020603050405020304" pitchFamily="18" charset="0"/>
              </a:rPr>
              <a:t>Uat</a:t>
            </a:r>
            <a:r>
              <a:rPr lang="ro-RO" sz="1400" dirty="0">
                <a:latin typeface="Times New Roman" panose="02020603050405020304" pitchFamily="18" charset="0"/>
                <a:cs typeface="Times New Roman" panose="02020603050405020304" pitchFamily="18" charset="0"/>
              </a:rPr>
              <a:t> Județul Vrancea la organizarea Festivalului internațional de </a:t>
            </a:r>
            <a:r>
              <a:rPr lang="ro-RO" sz="1400" dirty="0" err="1">
                <a:latin typeface="Times New Roman" panose="02020603050405020304" pitchFamily="18" charset="0"/>
                <a:cs typeface="Times New Roman" panose="02020603050405020304" pitchFamily="18" charset="0"/>
              </a:rPr>
              <a:t>book</a:t>
            </a:r>
            <a:r>
              <a:rPr lang="ro-RO" sz="1400" dirty="0">
                <a:latin typeface="Times New Roman" panose="02020603050405020304" pitchFamily="18" charset="0"/>
                <a:cs typeface="Times New Roman" panose="02020603050405020304" pitchFamily="18" charset="0"/>
              </a:rPr>
              <a:t>-trailere ”</a:t>
            </a:r>
            <a:r>
              <a:rPr lang="ro-RO" sz="1400" dirty="0" err="1">
                <a:latin typeface="Times New Roman" panose="02020603050405020304" pitchFamily="18" charset="0"/>
                <a:cs typeface="Times New Roman" panose="02020603050405020304" pitchFamily="18" charset="0"/>
              </a:rPr>
              <a:t>Boovie</a:t>
            </a:r>
            <a:r>
              <a:rPr lang="ro-RO" sz="1400" dirty="0">
                <a:latin typeface="Times New Roman" panose="02020603050405020304" pitchFamily="18" charset="0"/>
                <a:cs typeface="Times New Roman" panose="02020603050405020304" pitchFamily="18" charset="0"/>
              </a:rPr>
              <a:t>”.</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t>
            </a:r>
            <a:br>
              <a:rPr lang="ro-RO" sz="1400" dirty="0">
                <a:latin typeface="Times New Roman" panose="02020603050405020304" pitchFamily="18" charset="0"/>
                <a:cs typeface="Times New Roman" panose="02020603050405020304" pitchFamily="18" charset="0"/>
              </a:rPr>
            </a:br>
            <a:r>
              <a:rPr lang="ro-RO" sz="3200" dirty="0"/>
              <a:t>                                                     </a:t>
            </a:r>
            <a:endParaRPr lang="ro-RO" sz="1600" dirty="0"/>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6068" y="4638502"/>
            <a:ext cx="1561045" cy="1834228"/>
          </a:xfrm>
          <a:prstGeom prst="rect">
            <a:avLst/>
          </a:prstGeom>
        </p:spPr>
      </p:pic>
    </p:spTree>
    <p:extLst>
      <p:ext uri="{BB962C8B-B14F-4D97-AF65-F5344CB8AC3E}">
        <p14:creationId xmlns:p14="http://schemas.microsoft.com/office/powerpoint/2010/main" val="93474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D7BAF67-F9E3-43D9-BC78-5E581A2D5B5C}"/>
              </a:ext>
            </a:extLst>
          </p:cNvPr>
          <p:cNvSpPr>
            <a:spLocks noGrp="1"/>
          </p:cNvSpPr>
          <p:nvPr>
            <p:ph type="ctrTitle"/>
          </p:nvPr>
        </p:nvSpPr>
        <p:spPr>
          <a:xfrm>
            <a:off x="247889" y="426127"/>
            <a:ext cx="9231965" cy="6214369"/>
          </a:xfrm>
        </p:spPr>
        <p:txBody>
          <a:bodyPr>
            <a:normAutofit fontScale="90000"/>
          </a:bodyPr>
          <a:lstStyle/>
          <a:p>
            <a:pPr algn="ctr">
              <a:lnSpc>
                <a:spcPct val="107000"/>
              </a:lnSpc>
              <a:spcAft>
                <a:spcPts val="800"/>
              </a:spcAft>
            </a:pP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r>
              <a:rPr lang="ro-RO" sz="3200" b="1" dirty="0">
                <a:solidFill>
                  <a:schemeClr val="bg1"/>
                </a:solidFill>
                <a:latin typeface="Times New Roman" panose="02020603050405020304" pitchFamily="18" charset="0"/>
                <a:cs typeface="Times New Roman" panose="02020603050405020304" pitchFamily="18" charset="0"/>
              </a:rPr>
              <a:t>   </a:t>
            </a:r>
            <a:r>
              <a:rPr lang="ro-RO" sz="4400" b="1" dirty="0">
                <a:solidFill>
                  <a:schemeClr val="bg2"/>
                </a:solidFill>
                <a:latin typeface="Times New Roman" panose="02020603050405020304" pitchFamily="18" charset="0"/>
                <a:cs typeface="Times New Roman" panose="02020603050405020304" pitchFamily="18" charset="0"/>
              </a:rPr>
              <a:t>consiliul </a:t>
            </a:r>
            <a:r>
              <a:rPr lang="ro-RO" sz="4400" b="1" dirty="0">
                <a:solidFill>
                  <a:srgbClr val="FFFF00"/>
                </a:solidFill>
                <a:latin typeface="Times New Roman" panose="02020603050405020304" pitchFamily="18" charset="0"/>
                <a:cs typeface="Times New Roman" panose="02020603050405020304" pitchFamily="18" charset="0"/>
              </a:rPr>
              <a:t>județean</a:t>
            </a:r>
            <a:r>
              <a:rPr lang="ro-RO" sz="4400" b="1" dirty="0">
                <a:solidFill>
                  <a:schemeClr val="bg2"/>
                </a:solidFill>
                <a:latin typeface="Times New Roman" panose="02020603050405020304" pitchFamily="18" charset="0"/>
                <a:cs typeface="Times New Roman" panose="02020603050405020304" pitchFamily="18" charset="0"/>
              </a:rPr>
              <a:t> </a:t>
            </a:r>
            <a:r>
              <a:rPr lang="ro-RO" sz="4400" b="1" dirty="0" err="1">
                <a:solidFill>
                  <a:srgbClr val="FF0000"/>
                </a:solidFill>
                <a:latin typeface="Times New Roman" panose="02020603050405020304" pitchFamily="18" charset="0"/>
                <a:cs typeface="Times New Roman" panose="02020603050405020304" pitchFamily="18" charset="0"/>
              </a:rPr>
              <a:t>vrancea</a:t>
            </a:r>
            <a:br>
              <a:rPr lang="ro-RO" sz="3200" b="1" dirty="0">
                <a:solidFill>
                  <a:schemeClr val="bg1"/>
                </a:solidFill>
                <a:latin typeface="Times New Roman" panose="02020603050405020304" pitchFamily="18" charset="0"/>
                <a:cs typeface="Times New Roman" panose="02020603050405020304" pitchFamily="18" charset="0"/>
              </a:rPr>
            </a:br>
            <a:br>
              <a:rPr lang="ro-RO" sz="3200" b="1" dirty="0">
                <a:solidFill>
                  <a:schemeClr val="bg1"/>
                </a:solidFill>
                <a:latin typeface="Times New Roman" panose="02020603050405020304" pitchFamily="18" charset="0"/>
                <a:cs typeface="Times New Roman" panose="02020603050405020304" pitchFamily="18" charset="0"/>
              </a:rPr>
            </a:br>
            <a:r>
              <a:rPr lang="ro-RO" sz="2200" b="1" u="sng" dirty="0">
                <a:latin typeface="Times New Roman" panose="02020603050405020304" pitchFamily="18" charset="0"/>
                <a:cs typeface="Times New Roman" panose="02020603050405020304" pitchFamily="18" charset="0"/>
              </a:rPr>
              <a:t>proiecte pregătite pentru implementare</a:t>
            </a:r>
            <a:br>
              <a:rPr lang="ro-RO" sz="2200" dirty="0"/>
            </a:br>
            <a:r>
              <a:rPr lang="ro-RO" sz="2200" dirty="0"/>
              <a:t> </a:t>
            </a:r>
            <a:br>
              <a:rPr lang="ro-RO" sz="2200" dirty="0"/>
            </a:b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Amplasare </a:t>
            </a:r>
            <a:r>
              <a:rPr lang="ro-RO" sz="1800" dirty="0" err="1">
                <a:effectLst/>
                <a:latin typeface="Times New Roman" panose="02020603050405020304" pitchFamily="18" charset="0"/>
                <a:ea typeface="Calibri" panose="020F0502020204030204" pitchFamily="34" charset="0"/>
                <a:cs typeface="Times New Roman" panose="02020603050405020304" pitchFamily="18" charset="0"/>
              </a:rPr>
              <a:t>şi</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punere în </a:t>
            </a:r>
            <a:r>
              <a:rPr lang="ro-RO" sz="1800" dirty="0" err="1">
                <a:effectLst/>
                <a:latin typeface="Times New Roman" panose="02020603050405020304" pitchFamily="18" charset="0"/>
                <a:ea typeface="Calibri" panose="020F0502020204030204" pitchFamily="34" charset="0"/>
                <a:cs typeface="Times New Roman" panose="02020603050405020304" pitchFamily="18" charset="0"/>
              </a:rPr>
              <a:t>funcţiune</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 6 </a:t>
            </a:r>
            <a:r>
              <a:rPr lang="ro-RO" sz="1800" dirty="0" err="1">
                <a:effectLst/>
                <a:latin typeface="Times New Roman" panose="02020603050405020304" pitchFamily="18" charset="0"/>
                <a:ea typeface="Calibri" panose="020F0502020204030204" pitchFamily="34" charset="0"/>
                <a:cs typeface="Times New Roman" panose="02020603050405020304" pitchFamily="18" charset="0"/>
              </a:rPr>
              <a:t>staţii</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de reîncărcare pentru vehicule electrice, în Crângul Petrești, Bazinul de înot din Focșani și Mausoleul Eroilor din Soveja</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2200" dirty="0"/>
              <a:t>*</a:t>
            </a:r>
            <a:br>
              <a:rPr lang="ro-RO" sz="2200" dirty="0"/>
            </a:b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Casa Duiliu Zamfirescu, comuna </a:t>
            </a:r>
            <a:r>
              <a:rPr lang="ro-RO" sz="1800" dirty="0" err="1">
                <a:effectLst/>
                <a:latin typeface="Times New Roman" panose="02020603050405020304" pitchFamily="18" charset="0"/>
                <a:ea typeface="Calibri" panose="020F0502020204030204" pitchFamily="34" charset="0"/>
                <a:cs typeface="Times New Roman" panose="02020603050405020304" pitchFamily="18" charset="0"/>
              </a:rPr>
              <a:t>Vîrteșcoiu</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 consolidare, restaurare și transformare în casă memorială</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latin typeface="Times New Roman" panose="02020603050405020304" pitchFamily="18" charset="0"/>
                <a:ea typeface="Calibri" panose="020F0502020204030204" pitchFamily="34" charset="0"/>
                <a:cs typeface="Times New Roman" panose="02020603050405020304" pitchFamily="18" charset="0"/>
              </a:rPr>
              <a:t>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Casa Memorială Alexandru Vlahuță din Dragosloveni, comuna Dumbrăveni – consolidare și restaurare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2200" dirty="0"/>
              <a:t>*</a:t>
            </a:r>
            <a:br>
              <a:rPr lang="ro-RO" sz="2200" dirty="0"/>
            </a:b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Construire locuințe de serviciu prin programul ANL - 28 unități locative pentru specialiști</a:t>
            </a:r>
            <a:br>
              <a:rPr lang="ro-RO" sz="1800" dirty="0">
                <a:effectLst/>
                <a:latin typeface="Times New Roman" panose="02020603050405020304" pitchFamily="18" charset="0"/>
                <a:ea typeface="Calibri" panose="020F0502020204030204" pitchFamily="34" charset="0"/>
                <a:cs typeface="Times New Roman" panose="02020603050405020304" pitchFamily="18" charset="0"/>
              </a:rPr>
            </a:br>
            <a:br>
              <a:rPr lang="ro-RO" sz="1800" dirty="0">
                <a:effectLst/>
                <a:latin typeface="Times New Roman" panose="02020603050405020304" pitchFamily="18" charset="0"/>
                <a:ea typeface="Calibri" panose="020F0502020204030204" pitchFamily="34" charset="0"/>
                <a:cs typeface="Times New Roman" panose="02020603050405020304" pitchFamily="18" charset="0"/>
              </a:rPr>
            </a:br>
            <a:r>
              <a:rPr lang="ro-RO" sz="1800" dirty="0"/>
              <a:t>*</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Construirea unui punct de carantină și prim ajutor pentru animalele abuzate</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br>
              <a:rPr lang="ro-RO" sz="2200" dirty="0"/>
            </a:br>
            <a:endParaRPr lang="ro-RO" sz="2700" dirty="0"/>
          </a:p>
        </p:txBody>
      </p:sp>
      <p:pic>
        <p:nvPicPr>
          <p:cNvPr id="6" name="Imagine 5">
            <a:extLst>
              <a:ext uri="{FF2B5EF4-FFF2-40B4-BE49-F238E27FC236}">
                <a16:creationId xmlns:a16="http://schemas.microsoft.com/office/drawing/2014/main" id="{8E458118-FFE4-4161-9432-2D7779D7C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8828" y="4106488"/>
            <a:ext cx="2063347" cy="2424432"/>
          </a:xfrm>
          <a:prstGeom prst="rect">
            <a:avLst/>
          </a:prstGeom>
        </p:spPr>
      </p:pic>
    </p:spTree>
    <p:extLst>
      <p:ext uri="{BB962C8B-B14F-4D97-AF65-F5344CB8AC3E}">
        <p14:creationId xmlns:p14="http://schemas.microsoft.com/office/powerpoint/2010/main" val="1269977967"/>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102938AC91F34BA857F3EA3340A41D" ma:contentTypeVersion="11" ma:contentTypeDescription="Create a new document." ma:contentTypeScope="" ma:versionID="80c6c1a32adeafc3695cd99b6aab0418">
  <xsd:schema xmlns:xsd="http://www.w3.org/2001/XMLSchema" xmlns:xs="http://www.w3.org/2001/XMLSchema" xmlns:p="http://schemas.microsoft.com/office/2006/metadata/properties" xmlns:ns3="8a63e434-bf86-4694-a947-f9c67e26a4ff" xmlns:ns4="f345f58d-c2b0-4b02-a8a9-75fb56d70fc4" targetNamespace="http://schemas.microsoft.com/office/2006/metadata/properties" ma:root="true" ma:fieldsID="a1fe962c2781f4b77504e16df0c27512" ns3:_="" ns4:_="">
    <xsd:import namespace="8a63e434-bf86-4694-a947-f9c67e26a4ff"/>
    <xsd:import namespace="f345f58d-c2b0-4b02-a8a9-75fb56d70f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63e434-bf86-4694-a947-f9c67e26a4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5f58d-c2b0-4b02-a8a9-75fb56d70fc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5AE60B-EC76-4441-B14A-39F435A6DD24}">
  <ds:schemaRefs>
    <ds:schemaRef ds:uri="http://schemas.microsoft.com/office/2006/metadata/contentType"/>
    <ds:schemaRef ds:uri="http://schemas.microsoft.com/office/2006/metadata/properties/metaAttributes"/>
    <ds:schemaRef ds:uri="http://www.w3.org/2000/xmlns/"/>
    <ds:schemaRef ds:uri="http://www.w3.org/2001/XMLSchema"/>
    <ds:schemaRef ds:uri="8a63e434-bf86-4694-a947-f9c67e26a4ff"/>
    <ds:schemaRef ds:uri="f345f58d-c2b0-4b02-a8a9-75fb56d70fc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3E164A-F75C-4D88-A868-02C6AB9C2CA5}">
  <ds:schemaRefs>
    <ds:schemaRef ds:uri="http://schemas.microsoft.com/sharepoint/v3/contenttype/forms"/>
  </ds:schemaRefs>
</ds:datastoreItem>
</file>

<file path=customXml/itemProps3.xml><?xml version="1.0" encoding="utf-8"?>
<ds:datastoreItem xmlns:ds="http://schemas.openxmlformats.org/officeDocument/2006/customXml" ds:itemID="{11F59F3F-C184-4B5A-BA0C-6B7CD67222F5}">
  <ds:schemaRefs>
    <ds:schemaRef ds:uri="http://purl.org/dc/terms/"/>
    <ds:schemaRef ds:uri="http://purl.org/dc/dcmitype/"/>
    <ds:schemaRef ds:uri="http://purl.org/dc/elements/1.1/"/>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f345f58d-c2b0-4b02-a8a9-75fb56d70fc4"/>
    <ds:schemaRef ds:uri="8a63e434-bf86-4694-a947-f9c67e26a4ff"/>
  </ds:schemaRefs>
</ds:datastoreItem>
</file>

<file path=docProps/app.xml><?xml version="1.0" encoding="utf-8"?>
<Properties xmlns="http://schemas.openxmlformats.org/officeDocument/2006/extended-properties" xmlns:vt="http://schemas.openxmlformats.org/officeDocument/2006/docPropsVTypes">
  <Template>Slice</Template>
  <TotalTime>506</TotalTime>
  <Words>1082</Words>
  <Application>Microsoft Office PowerPoint</Application>
  <PresentationFormat>Ecran lat</PresentationFormat>
  <Paragraphs>26</Paragraphs>
  <Slides>8</Slides>
  <Notes>8</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8</vt:i4>
      </vt:variant>
    </vt:vector>
  </HeadingPairs>
  <TitlesOfParts>
    <vt:vector size="14" baseType="lpstr">
      <vt:lpstr>Calibri</vt:lpstr>
      <vt:lpstr>Century Gothic</vt:lpstr>
      <vt:lpstr>Times New Roman</vt:lpstr>
      <vt:lpstr>Wingdings</vt:lpstr>
      <vt:lpstr>Wingdings 3</vt:lpstr>
      <vt:lpstr>Sector</vt:lpstr>
      <vt:lpstr>        consiliul județean vrancea PROIECTE MAJORE  - ANUL 2022 -    Noul spital județean (propus pentru finanțare în cadrul PNRR, în următoarele zile vor fi scoase la licitație serviciile de proiectare)    Parcul industrial de la Garoafa (Au fost scoase la licitație serviciile de proiectare pentru elaborare PUZ și studiu de fezabilitate)  Rețea inteligentă de iluminat public pe drumurile județene (licitația pentru serviciile de proiectare Este în desfășurare, în etapa de evaluare a ofertelor )   Reabilitarea Stațiunii Soveja (a fost aprobat Studiul de Fezabilitate)                                                                  </vt:lpstr>
      <vt:lpstr>                     consiliul județean vrancea   PROIECTE AFLATE ÎN IMPLEMENTARE     1. „Consolidare, restaurare şi punere în valoare  - Muzeul Vrancei    imobilul fostului Tribunal Judeţean” - 21.401.705 lei (POR  2014-2020)                   2. „Consolidare şi restaurare Secţia de ştiinţe ale naturii şi acvariu – Casa Tatovici” - 11.589.292 lei (POR  2014-2020)                3.  „Consolidare şi restaurare secţiA de istorie și arheologie a Muzeului Vrancei - Casa Alaci”  - 4.602.962 lei (POR  2014-2020)      4. ”Reabilitare energeticĂ Și lucrĂri conexe Galeriile de ArtĂ FocȘani” - 1.350.391 lei (POR  2014-2020)                                                       </vt:lpstr>
      <vt:lpstr>consiliul județean vrancea</vt:lpstr>
      <vt:lpstr>consiliul județean vrancea  8. ”Reabilitare energetică și lucrări conexe Centrul de zi de recuperare şi reabilitare copii cu dizabilităţi, Corp C1, C2, C3, C4, Municipiul Focșani„ -  3.859.342 lei (POR 2014-2020)    9. „Reabilitare energetică și lucrări conexe Corp C10, Centrul Școlar pentru Educație Incluzivă "Elena Doamna", municipiul Focșani„ - 4.802.789 lei (POR 2014-2020)  10. „Reabilitare energetică și lucrări conexe la corpurile C5, C6 și C7, Str. Cuza Vodă nr. 56, Focșani” - 3.494.624 lei (POR  2014-2020)  11. „Reabilitare energeticĂ Și lucrĂri conexe, SEDIUL dgaspc Vrancea” - 2.720.211 lei (POR 2014-2020)  12. ”Reabilitare energeticĂ Și lucrĂri conexe Centru DGASPC VN sat PetreȘti, Comuna VÎnĂtori” - 16.084.096 lei (POR  2014-2020)                                                     </vt:lpstr>
      <vt:lpstr>                       consiliul județean vrancea  „Modernizarea  infrastructurii rutiere de drum judeţean dintre localităţile Dumbrăveni, Gugeşti, Popeşti, Urecheşti, Budeşti, Coteşti, Blidari, Bonţeşti, Dălhăuţi, Faraoanele, Râmniceanca, Beciu, Odobeşti cu conectivitate directă la reţeaua TEN –T” – DJ 205B - 108.547.817 lei (POR  2014-2020)   „Modernizarea  infrastructurii rutiere de drum judeţean dintre localităţile limită judeţ Buzău-Voetin-Sihlea-Obrejiţa-Tîmboieşti-Bordeşti cu conectivitate directă la reţeaua TEN –T” – DJ 202E -  56.320.632 lei (POR  2014-2020)  “Modernizarea infrastructurii rutiere de drum judeţean dintre localităţile: Focşani – Goleşti – Vîrteşcoiu – Odobeşti cu conectivitate directă la reţeaua TEN-T” - dj 205c - 46.761.868 lei  (POR  2014-2020)    „Modernizarea  infrastructurii rutiere de drum judeţean dintre localităţile Gologanu – Slobozia Ciorăşti –  Coteşti, cu conectivitate directă la reţeaua TEN –T” – DJ 205R - 26.474.967 lei (POR  2014-2020)                                                      </vt:lpstr>
      <vt:lpstr>consiliul județean vrancea</vt:lpstr>
      <vt:lpstr>            consiliul județean vrancea  LISTA PARTENERIATELOR ÎNCHEIATE în anul 2021   acord de parteneriat pentru Proiectul ITI – Ținutul Buzăului, Vrancei și Prahovei.  Asociația de Dezvoltare Intercomunitară „Ținutul Buzăului”, în vederea realizării unor Investiții Teritoriale Integrate      Protocol de colaborare încheiat între Consiliul Județean Vrancea și Asociația Dendrologilor Privați (ADP) - pregătirea și depunerea de proiecte pentru îmbunătățirea mediului înconjurător (parazăpezi verzi și iluminat stradal)     Parteneriat pentru dezvoltare locală încheiat între Consiliul Județean Vrancea și REDI - Roma Entrepreneurship Development Initiative . proiect: ”Bugetare participativă în județul Vrancea - premisă pentru promovarea dezvoltării la nivel local”    Parteneriat pentru dezvoltare locală încheiat între Consiliul Județean Vrancea și Asociația Euro&lt;26. Proiect: „Guvernare transparentă, deschisă și participativă prin implicarea societății civile în elaborarea unui brand local”   Parteneriat încheiat cu Asociația Grow Up Project în vederea participării Uat Județul Vrancea la organizarea Festivalului internațional de book-trailere ”Boovie”.                                                                </vt:lpstr>
      <vt:lpstr>           consiliul județean vrancea  proiecte pregătite pentru implementare   Amplasare şi punere în funcţiune a 6 staţii de reîncărcare pentru vehicule electrice, în Crângul Petrești, Bazinul de înot din Focșani și Mausoleul Eroilor din Soveja * Casa Duiliu Zamfirescu, comuna Vîrteșcoiu – consolidare, restaurare și transformare în casă memorială    Casa Memorială Alexandru Vlahuță din Dragosloveni, comuna Dumbrăveni – consolidare și restaurare   * Construire locuințe de serviciu prin programul ANL - 28 unități locative pentru specialiști  * Construirea unui punct de carantină și prim ajutor pentru animalele abuzate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INFORMARE PRIVIND NUMĂRUL DE  POSTURI                          DIN CADRUL           CONSILIULUI JUDEȚEAN VRANCEA   ȘI AL INSTITUȚIILOR SUBORDONATE ACESTUIA              LA DATA DE 19.01.2021</dc:title>
  <dc:creator>Mardare George</dc:creator>
  <cp:lastModifiedBy>GÎRLEANU MIHAELA</cp:lastModifiedBy>
  <cp:revision>38</cp:revision>
  <cp:lastPrinted>2022-02-09T07:11:07Z</cp:lastPrinted>
  <dcterms:created xsi:type="dcterms:W3CDTF">2021-01-20T06:41:21Z</dcterms:created>
  <dcterms:modified xsi:type="dcterms:W3CDTF">2022-02-11T06:50:35Z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0x0101001D102938AC91F34BA857F3EA3340A41D</vt:lpwstr>
  </property>
</Properties>
</file>